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0" r:id="rId3"/>
    <p:sldMasterId id="2147483652" r:id="rId4"/>
    <p:sldMasterId id="2147483654" r:id="rId5"/>
    <p:sldMasterId id="2147483656" r:id="rId6"/>
    <p:sldMasterId id="2147483658" r:id="rId7"/>
  </p:sldMasterIdLst>
  <p:notesMasterIdLst>
    <p:notesMasterId r:id="rId31"/>
  </p:notesMasterIdLst>
  <p:handoutMasterIdLst>
    <p:handoutMasterId r:id="rId37"/>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89" r:id="rId22"/>
    <p:sldId id="270" r:id="rId23"/>
    <p:sldId id="271" r:id="rId24"/>
    <p:sldId id="285" r:id="rId25"/>
    <p:sldId id="272" r:id="rId26"/>
    <p:sldId id="273" r:id="rId27"/>
    <p:sldId id="274" r:id="rId28"/>
    <p:sldId id="287" r:id="rId29"/>
    <p:sldId id="275" r:id="rId30"/>
    <p:sldId id="286" r:id="rId32"/>
    <p:sldId id="276" r:id="rId33"/>
    <p:sldId id="277" r:id="rId34"/>
    <p:sldId id="278" r:id="rId35"/>
    <p:sldId id="288" r:id="rId36"/>
  </p:sldIdLst>
  <p:sldSz cx="12192000" cy="6858000"/>
  <p:notesSz cx="6858000" cy="9144000"/>
  <p:embeddedFontLst>
    <p:embeddedFont>
      <p:font typeface="OPPOSans H" panose="00020600040101010101" charset="-122"/>
      <p:regular r:id="rId41"/>
    </p:embeddedFont>
    <p:embeddedFont>
      <p:font typeface="OPPOSans R" panose="00020600040101010101" charset="-122"/>
      <p:regular r:id="rId42"/>
    </p:embeddedFont>
    <p:embeddedFont>
      <p:font typeface="Source Han Sans" panose="020B0500000000000000" charset="-122"/>
      <p:regular r:id="rId43"/>
    </p:embeddedFont>
    <p:embeddedFont>
      <p:font typeface="Source Han Sans CN Bold" panose="020B0800000000000000" charset="-122"/>
      <p:bold r:id="rId44"/>
    </p:embeddedFont>
    <p:embeddedFont>
      <p:font typeface="等线" panose="02010600030101010101" charset="-122"/>
      <p:regular r:id="rId45"/>
    </p:embeddedFont>
    <p:embeddedFont>
      <p:font typeface="Calibri" panose="020F0502020204030204" charset="0"/>
      <p:regular r:id="rId46"/>
      <p:bold r:id="rId47"/>
      <p:italic r:id="rId48"/>
      <p:boldItalic r:id="rId49"/>
    </p:embeddedFont>
    <p:embeddedFont>
      <p:font typeface="OPPOSans B" panose="00020600040101010101" charset="-122"/>
      <p:regular r:id="rId50"/>
    </p:embeddedFont>
    <p:embeddedFont>
      <p:font typeface="标准粗黑" panose="02000503000000000000" charset="-122"/>
      <p:regular r:id="rId5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slideMaster" Target="slideMasters/slideMaster4.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notesMaster" Target="notesMasters/notesMaster1.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final accuracy rate increased from 91% to 93%.</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hyperlink" Target="https://youtu.be/1QGKDYxZt1k" TargetMode="Externa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jpe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8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H="1">
            <a:off x="6038346" y="-103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8103343" flipH="1">
            <a:off x="6617971" y="26729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flipV="1">
            <a:off x="0"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flipV="1">
            <a:off x="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52351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1588482"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2">
            <a:alphaModFix amt="100000"/>
          </a:blip>
          <a:srcRect l="20352" t="10687" r="14213" b="5672"/>
          <a:stretch>
            <a:fillRect/>
          </a:stretch>
        </p:blipFill>
        <p:spPr>
          <a:xfrm>
            <a:off x="6866831" y="17418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sp>
        <p:nvSpPr>
          <p:cNvPr id="11" name="标题 1"/>
          <p:cNvSpPr txBox="1"/>
          <p:nvPr/>
        </p:nvSpPr>
        <p:spPr>
          <a:xfrm>
            <a:off x="898669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2" name="图片 11"/>
          <p:cNvPicPr>
            <a:picLocks noChangeAspect="1"/>
          </p:cNvPicPr>
          <p:nvPr/>
        </p:nvPicPr>
        <p:blipFill>
          <a:blip r:embed="rId3">
            <a:alphaModFix amt="100000"/>
          </a:blip>
          <a:srcRect l="1040" r="1040"/>
          <a:stretch>
            <a:fillRect/>
          </a:stretch>
        </p:blipFill>
        <p:spPr>
          <a:xfrm>
            <a:off x="7219277" y="20423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13" name="标题 1"/>
          <p:cNvSpPr txBox="1"/>
          <p:nvPr/>
        </p:nvSpPr>
        <p:spPr>
          <a:xfrm>
            <a:off x="8544842" y="1196340"/>
            <a:ext cx="3680813" cy="934186"/>
          </a:xfrm>
          <a:prstGeom prst="rect">
            <a:avLst/>
          </a:prstGeom>
          <a:noFill/>
          <a:ln>
            <a:noFill/>
          </a:ln>
        </p:spPr>
        <p:txBody>
          <a:bodyPr vert="horz" wrap="square" lIns="0" tIns="0" rIns="0" bIns="0" rtlCol="0" anchor="t"/>
          <a:lstStyle/>
          <a:p>
            <a:pPr algn="l">
              <a:lnSpc>
                <a:spcPct val="110000"/>
              </a:lnSpc>
            </a:pPr>
            <a:r>
              <a:rPr kumimoji="1" lang="en-US" altLang="zh-CN" sz="2400">
                <a:solidFill>
                  <a:schemeClr val="bg1"/>
                </a:solidFill>
              </a:rPr>
              <a:t>Research Design &amp; Analysis</a:t>
            </a:r>
            <a:endParaRPr kumimoji="1" lang="en-US" altLang="zh-CN" sz="2400">
              <a:solidFill>
                <a:schemeClr val="bg1"/>
              </a:solidFill>
            </a:endParaRPr>
          </a:p>
        </p:txBody>
      </p:sp>
      <p:sp>
        <p:nvSpPr>
          <p:cNvPr id="14" name="标题 1"/>
          <p:cNvSpPr txBox="1"/>
          <p:nvPr/>
        </p:nvSpPr>
        <p:spPr>
          <a:xfrm>
            <a:off x="6546902" y="129540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1" flipV="1">
            <a:off x="583220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58562" y="261004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0800000" flipH="1">
            <a:off x="-642207" y="246888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28667" y="2424920"/>
            <a:ext cx="5272693" cy="1787768"/>
          </a:xfrm>
          <a:prstGeom prst="rect">
            <a:avLst/>
          </a:prstGeom>
          <a:noFill/>
          <a:ln>
            <a:noFill/>
          </a:ln>
        </p:spPr>
        <p:txBody>
          <a:bodyPr vert="horz" wrap="square" lIns="0" tIns="0" rIns="0" bIns="0" rtlCol="0" anchor="ctr"/>
          <a:lstStyle/>
          <a:p>
            <a:pPr algn="l">
              <a:lnSpc>
                <a:spcPct val="130000"/>
              </a:lnSpc>
            </a:pPr>
            <a:r>
              <a:rPr kumimoji="1" lang="en-US" altLang="zh-CN" sz="2400" b="1">
                <a:ln/>
                <a:solidFill>
                  <a:schemeClr val="tx1"/>
                </a:solidFill>
                <a:effectLst>
                  <a:outerShdw blurRad="38100" dist="19050" dir="2700000" algn="tl" rotWithShape="0">
                    <a:schemeClr val="dk1">
                      <a:alpha val="40000"/>
                    </a:schemeClr>
                  </a:outerShdw>
                </a:effectLst>
              </a:rPr>
              <a:t>Cross-platform public opinion tracking and analysis on Chinese social media</a:t>
            </a:r>
            <a:endParaRPr kumimoji="1" lang="en-US" altLang="zh-CN" sz="2400" b="1">
              <a:ln/>
              <a:solidFill>
                <a:schemeClr val="tx1"/>
              </a:solidFill>
              <a:effectLst>
                <a:outerShdw blurRad="38100" dist="19050" dir="2700000" algn="tl" rotWithShape="0">
                  <a:schemeClr val="dk1">
                    <a:alpha val="40000"/>
                  </a:schemeClr>
                </a:outerShdw>
              </a:effectLst>
            </a:endParaRPr>
          </a:p>
        </p:txBody>
      </p:sp>
      <p:sp>
        <p:nvSpPr>
          <p:cNvPr id="19" name="标题 1"/>
          <p:cNvSpPr txBox="1"/>
          <p:nvPr/>
        </p:nvSpPr>
        <p:spPr>
          <a:xfrm>
            <a:off x="4334796" y="908050"/>
            <a:ext cx="1450168" cy="145016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34085" y="5217160"/>
            <a:ext cx="2659380" cy="528955"/>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22698" y="5174076"/>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77698" y="528956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Reporter</a:t>
            </a:r>
            <a:endParaRPr kumimoji="1" lang="zh-CN" altLang="en-US"/>
          </a:p>
        </p:txBody>
      </p:sp>
      <p:sp>
        <p:nvSpPr>
          <p:cNvPr id="23" name="标题 1"/>
          <p:cNvSpPr txBox="1"/>
          <p:nvPr/>
        </p:nvSpPr>
        <p:spPr>
          <a:xfrm>
            <a:off x="1775460" y="5289550"/>
            <a:ext cx="1922145" cy="330200"/>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TianFengshou</a:t>
            </a:r>
            <a:endParaRPr kumimoji="1" lang="zh-CN" altLang="en-US"/>
          </a:p>
        </p:txBody>
      </p:sp>
      <p:sp>
        <p:nvSpPr>
          <p:cNvPr id="24" name="标题 1"/>
          <p:cNvSpPr txBox="1"/>
          <p:nvPr/>
        </p:nvSpPr>
        <p:spPr>
          <a:xfrm>
            <a:off x="4008275" y="5228452"/>
            <a:ext cx="2418319"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564104" y="5174076"/>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564189" y="529464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Time</a:t>
            </a:r>
            <a:endParaRPr kumimoji="1" lang="zh-CN" altLang="en-US"/>
          </a:p>
        </p:txBody>
      </p:sp>
      <p:sp>
        <p:nvSpPr>
          <p:cNvPr id="27" name="标题 1"/>
          <p:cNvSpPr txBox="1"/>
          <p:nvPr/>
        </p:nvSpPr>
        <p:spPr>
          <a:xfrm>
            <a:off x="4800101" y="529464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2025.01</a:t>
            </a:r>
            <a:endParaRPr kumimoji="1" lang="zh-CN" altLang="en-US"/>
          </a:p>
        </p:txBody>
      </p:sp>
      <p:sp>
        <p:nvSpPr>
          <p:cNvPr id="28" name="标题 1"/>
          <p:cNvSpPr txBox="1"/>
          <p:nvPr/>
        </p:nvSpPr>
        <p:spPr>
          <a:xfrm>
            <a:off x="8698888"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656211"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9886096"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9843419"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11047904"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11005227"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11142499"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8820735"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10004331"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flipV="1">
            <a:off x="660400" y="6082162"/>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8" name="标题 1"/>
          <p:cNvCxnSpPr/>
          <p:nvPr/>
        </p:nvCxnSpPr>
        <p:spPr>
          <a:xfrm>
            <a:off x="1818640" y="6134100"/>
            <a:ext cx="3982720" cy="0"/>
          </a:xfrm>
          <a:prstGeom prst="line">
            <a:avLst/>
          </a:prstGeom>
          <a:noFill/>
          <a:ln w="31750" cap="sq">
            <a:gradFill>
              <a:gsLst>
                <a:gs pos="16000">
                  <a:schemeClr val="accent1">
                    <a:alpha val="0"/>
                  </a:schemeClr>
                </a:gs>
                <a:gs pos="100000">
                  <a:schemeClr val="accent1"/>
                </a:gs>
              </a:gsLst>
              <a:lin ang="10800000" scaled="0"/>
            </a:gradFill>
            <a:miter/>
          </a:ln>
        </p:spPr>
      </p:cxnSp>
      <p:sp>
        <p:nvSpPr>
          <p:cNvPr id="39" name="标题 1"/>
          <p:cNvSpPr txBox="1"/>
          <p:nvPr/>
        </p:nvSpPr>
        <p:spPr>
          <a:xfrm>
            <a:off x="528667" y="764145"/>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r>
              <a:rPr kumimoji="1" lang="en-US" altLang="zh-CN"/>
              <a:t>NLP</a:t>
            </a:r>
            <a:endParaRPr kumimoji="1" lang="en-US" altLang="zh-CN"/>
          </a:p>
        </p:txBody>
      </p:sp>
      <p:grpSp>
        <p:nvGrpSpPr>
          <p:cNvPr id="41" name="组合 40"/>
          <p:cNvGrpSpPr/>
          <p:nvPr/>
        </p:nvGrpSpPr>
        <p:grpSpPr>
          <a:xfrm>
            <a:off x="632223" y="4731571"/>
            <a:ext cx="5035530" cy="143244"/>
            <a:chOff x="632223" y="4731571"/>
            <a:chExt cx="5035530" cy="143244"/>
          </a:xfrm>
        </p:grpSpPr>
        <p:sp>
          <p:nvSpPr>
            <p:cNvPr id="42" name="标题 1"/>
            <p:cNvSpPr txBox="1"/>
            <p:nvPr/>
          </p:nvSpPr>
          <p:spPr>
            <a:xfrm>
              <a:off x="632223" y="4731571"/>
              <a:ext cx="143244" cy="143244"/>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a:off x="892726" y="4731571"/>
              <a:ext cx="143244" cy="143244"/>
            </a:xfrm>
            <a:prstGeom prst="ellipse">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a:off x="1153229" y="4731571"/>
              <a:ext cx="143244" cy="143244"/>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rot="10800000" flipH="1">
              <a:off x="1440506" y="4780333"/>
              <a:ext cx="4227247" cy="45719"/>
            </a:xfrm>
            <a:prstGeom prst="rect">
              <a:avLst/>
            </a:prstGeom>
            <a:gradFill>
              <a:gsLst>
                <a:gs pos="33000">
                  <a:schemeClr val="accent1">
                    <a:lumMod val="60000"/>
                    <a:lumOff val="40000"/>
                  </a:schemeClr>
                </a:gs>
                <a:gs pos="100000">
                  <a:schemeClr val="accent1">
                    <a:lumMod val="40000"/>
                    <a:lumOff val="6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grpSp>
      <p:sp>
        <p:nvSpPr>
          <p:cNvPr id="46" name="标题 1"/>
          <p:cNvSpPr txBox="1"/>
          <p:nvPr/>
        </p:nvSpPr>
        <p:spPr>
          <a:xfrm>
            <a:off x="632223" y="1576959"/>
            <a:ext cx="3680813" cy="689044"/>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4E95D9">
                    <a:alpha val="25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
        <p:nvSpPr>
          <p:cNvPr id="47" name="文本框 46"/>
          <p:cNvSpPr txBox="1"/>
          <p:nvPr/>
        </p:nvSpPr>
        <p:spPr>
          <a:xfrm>
            <a:off x="1818640" y="6165215"/>
            <a:ext cx="4064000" cy="368300"/>
          </a:xfrm>
          <a:prstGeom prst="rect">
            <a:avLst/>
          </a:prstGeom>
          <a:noFill/>
        </p:spPr>
        <p:txBody>
          <a:bodyPr wrap="square" rtlCol="0">
            <a:spAutoFit/>
          </a:bodyPr>
          <a:p>
            <a:r>
              <a:rPr lang="en-US" altLang="zh-CN">
                <a:solidFill>
                  <a:srgbClr val="FF0000"/>
                </a:solidFill>
                <a:hlinkClick r:id="rId4" tooltip="" action="ppaction://hlinkfile"/>
              </a:rPr>
              <a:t>https://youtu.be/1QGKDYxZt1k</a:t>
            </a:r>
            <a:endParaRPr lang="en-US" altLang="zh-CN">
              <a:solidFill>
                <a:srgbClr val="FF0000"/>
              </a:solidFill>
              <a:hlinkClick r:id="rId4" tooltip="" action="ppaction://hlinkfil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 name="标题 1"/>
          <p:cNvCxnSpPr/>
          <p:nvPr/>
        </p:nvCxnSpPr>
        <p:spPr>
          <a:xfrm>
            <a:off x="7935064" y="2885199"/>
            <a:ext cx="926691" cy="0"/>
          </a:xfrm>
          <a:prstGeom prst="line">
            <a:avLst/>
          </a:prstGeom>
          <a:noFill/>
          <a:ln w="12700" cap="sq">
            <a:solidFill>
              <a:schemeClr val="tx1"/>
            </a:solidFill>
            <a:miter/>
          </a:ln>
        </p:spPr>
      </p:cxnSp>
      <p:sp>
        <p:nvSpPr>
          <p:cNvPr id="4" name="标题 1"/>
          <p:cNvSpPr txBox="1"/>
          <p:nvPr/>
        </p:nvSpPr>
        <p:spPr>
          <a:xfrm>
            <a:off x="7859728" y="3008176"/>
            <a:ext cx="3359635" cy="318434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Web Spider(Web Crawler)</a:t>
            </a:r>
            <a:endPar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endPar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LSTM, Transformer, and LLM models in public opinion analysis.</a:t>
            </a:r>
            <a:endParaRPr kumimoji="1" lang="zh-CN" altLang="en-US"/>
          </a:p>
        </p:txBody>
      </p:sp>
      <p:sp>
        <p:nvSpPr>
          <p:cNvPr id="5" name="标题 1"/>
          <p:cNvSpPr txBox="1"/>
          <p:nvPr/>
        </p:nvSpPr>
        <p:spPr>
          <a:xfrm>
            <a:off x="7859728" y="1940466"/>
            <a:ext cx="3351832" cy="754553"/>
          </a:xfrm>
          <a:prstGeom prst="rect">
            <a:avLst/>
          </a:prstGeom>
          <a:noFill/>
          <a:ln>
            <a:noFill/>
          </a:ln>
        </p:spPr>
        <p:txBody>
          <a:bodyPr vert="horz" wrap="square" lIns="91440" tIns="45720" rIns="91440" bIns="45720" rtlCol="0" anchor="ctr"/>
          <a:lstStyle/>
          <a:p>
            <a:pPr algn="l">
              <a:lnSpc>
                <a:spcPct val="12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3048" y="0"/>
            <a:ext cx="7022592" cy="6858000"/>
          </a:xfrm>
          <a:prstGeom prst="rect">
            <a:avLst/>
          </a:prstGeom>
        </p:spPr>
      </p:pic>
      <p:sp>
        <p:nvSpPr>
          <p:cNvPr id="7"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Application of Key Technologies</a:t>
            </a:r>
            <a:endParaRPr kumimoji="1" lang="zh-CN" altLang="en-US"/>
          </a:p>
        </p:txBody>
      </p:sp>
      <p:sp>
        <p:nvSpPr>
          <p:cNvPr id="8"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a:off x="5877080" y="1392369"/>
            <a:ext cx="5248435" cy="4454263"/>
          </a:xfrm>
          <a:prstGeom prst="rect">
            <a:avLst/>
          </a:prstGeom>
          <a:noFill/>
          <a:ln>
            <a:noFill/>
          </a:ln>
        </p:spPr>
      </p:pic>
      <p:pic>
        <p:nvPicPr>
          <p:cNvPr id="4" name="图片 3" descr="D:/Users/Pictures/b站.jpgb站"/>
          <p:cNvPicPr>
            <a:picLocks noChangeAspect="1"/>
          </p:cNvPicPr>
          <p:nvPr/>
        </p:nvPicPr>
        <p:blipFill>
          <a:blip r:embed="rId2">
            <a:alphaModFix amt="100000"/>
          </a:blip>
          <a:srcRect t="7825" b="7825"/>
          <a:stretch>
            <a:fillRect/>
          </a:stretch>
        </p:blipFill>
        <p:spPr>
          <a:xfrm>
            <a:off x="6172200" y="1671531"/>
            <a:ext cx="4657725" cy="2614719"/>
          </a:xfrm>
          <a:custGeom>
            <a:avLst/>
            <a:gdLst/>
            <a:ahLst/>
            <a:cxnLst/>
            <a:rect l="l" t="t" r="r" b="b"/>
            <a:pathLst>
              <a:path w="4657725" h="2614719">
                <a:moveTo>
                  <a:pt x="0" y="0"/>
                </a:moveTo>
                <a:lnTo>
                  <a:pt x="4657725" y="0"/>
                </a:lnTo>
                <a:lnTo>
                  <a:pt x="4657725" y="2614719"/>
                </a:lnTo>
                <a:lnTo>
                  <a:pt x="0" y="2614719"/>
                </a:lnTo>
                <a:close/>
              </a:path>
            </a:pathLst>
          </a:custGeom>
          <a:noFill/>
          <a:ln>
            <a:noFill/>
          </a:ln>
        </p:spPr>
      </p:pic>
      <p:cxnSp>
        <p:nvCxnSpPr>
          <p:cNvPr id="5" name="标题 1"/>
          <p:cNvCxnSpPr/>
          <p:nvPr/>
        </p:nvCxnSpPr>
        <p:spPr>
          <a:xfrm>
            <a:off x="1188824" y="2746379"/>
            <a:ext cx="926691" cy="0"/>
          </a:xfrm>
          <a:prstGeom prst="line">
            <a:avLst/>
          </a:prstGeom>
          <a:noFill/>
          <a:ln w="12700" cap="sq">
            <a:solidFill>
              <a:schemeClr val="tx1"/>
            </a:solidFill>
            <a:miter/>
          </a:ln>
        </p:spPr>
      </p:cxnSp>
      <p:sp>
        <p:nvSpPr>
          <p:cNvPr id="6" name="标题 1"/>
          <p:cNvSpPr txBox="1"/>
          <p:nvPr/>
        </p:nvSpPr>
        <p:spPr>
          <a:xfrm>
            <a:off x="1113488" y="2904916"/>
            <a:ext cx="4334812" cy="287104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The spread of rumors and their impact on society and businesses.</a:t>
            </a:r>
            <a:endParaRPr kumimoji="1" lang="zh-CN" altLang="en-US"/>
          </a:p>
        </p:txBody>
      </p:sp>
      <p:sp>
        <p:nvSpPr>
          <p:cNvPr id="7" name="标题 1"/>
          <p:cNvSpPr txBox="1"/>
          <p:nvPr/>
        </p:nvSpPr>
        <p:spPr>
          <a:xfrm>
            <a:off x="1113488" y="1507007"/>
            <a:ext cx="4339892" cy="1094462"/>
          </a:xfrm>
          <a:prstGeom prst="rect">
            <a:avLst/>
          </a:prstGeom>
          <a:noFill/>
          <a:ln>
            <a:noFill/>
          </a:ln>
        </p:spPr>
        <p:txBody>
          <a:bodyPr vert="horz" wrap="square" lIns="91440" tIns="45720" rIns="91440" bIns="45720" rtlCol="0" anchor="b"/>
          <a:lstStyle/>
          <a:p>
            <a:pPr algn="l">
              <a:lnSpc>
                <a:spcPct val="130000"/>
              </a:lnSpc>
            </a:pPr>
            <a:endParaRPr kumimoji="1" lang="zh-CN" altLang="en-US"/>
          </a:p>
        </p:txBody>
      </p:sp>
      <p:sp>
        <p:nvSpPr>
          <p:cNvPr id="8"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Social and Commercial Impact of Internet Rumors</a:t>
            </a:r>
            <a:endParaRPr kumimoji="1" lang="zh-CN" altLang="en-US"/>
          </a:p>
        </p:txBody>
      </p:sp>
      <p:sp>
        <p:nvSpPr>
          <p:cNvPr id="9"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D:/Users/Pictures/public opinion.jpgpublic opinion"/>
          <p:cNvPicPr>
            <a:picLocks noChangeAspect="1"/>
          </p:cNvPicPr>
          <p:nvPr/>
        </p:nvPicPr>
        <p:blipFill>
          <a:blip r:embed="rId1">
            <a:alphaModFix amt="100000"/>
          </a:blip>
          <a:srcRect l="15550" r="15550"/>
          <a:stretch>
            <a:fillRect/>
          </a:stretch>
        </p:blipFill>
        <p:spPr>
          <a:xfrm>
            <a:off x="1054019" y="1552084"/>
            <a:ext cx="3120175" cy="4160234"/>
          </a:xfrm>
          <a:custGeom>
            <a:avLst/>
            <a:gdLst/>
            <a:ahLst/>
            <a:cxnLst/>
            <a:rect l="l" t="t" r="r" b="b"/>
            <a:pathLst>
              <a:path w="3120175" h="4160234">
                <a:moveTo>
                  <a:pt x="0" y="0"/>
                </a:moveTo>
                <a:lnTo>
                  <a:pt x="3120175" y="0"/>
                </a:lnTo>
                <a:lnTo>
                  <a:pt x="3120175" y="4160234"/>
                </a:lnTo>
                <a:lnTo>
                  <a:pt x="0" y="4160234"/>
                </a:lnTo>
                <a:close/>
              </a:path>
            </a:pathLst>
          </a:custGeom>
          <a:noFill/>
          <a:ln>
            <a:noFill/>
          </a:ln>
        </p:spPr>
      </p:pic>
      <p:sp>
        <p:nvSpPr>
          <p:cNvPr id="4" name="标题 1"/>
          <p:cNvSpPr txBox="1"/>
          <p:nvPr/>
        </p:nvSpPr>
        <p:spPr>
          <a:xfrm>
            <a:off x="1055289" y="1557164"/>
            <a:ext cx="3120175" cy="4160234"/>
          </a:xfrm>
          <a:prstGeom prst="rect">
            <a:avLst/>
          </a:prstGeom>
          <a:solidFill>
            <a:schemeClr val="accent1">
              <a:alpha val="3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043534" y="1552082"/>
            <a:ext cx="1008207" cy="4160233"/>
          </a:xfrm>
          <a:prstGeom prst="rect">
            <a:avLst/>
          </a:prstGeom>
          <a:noFill/>
          <a:ln w="12700" cap="sq">
            <a:noFill/>
            <a:miter/>
          </a:ln>
        </p:spPr>
        <p:txBody>
          <a:bodyPr vert="eaVert" wrap="square" lIns="0" tIns="0" rIns="0" bIns="0" rtlCol="0" anchor="ctr"/>
          <a:lstStyle/>
          <a:p>
            <a:pPr algn="l">
              <a:lnSpc>
                <a:spcPct val="110000"/>
              </a:lnSpc>
            </a:pPr>
            <a:r>
              <a:rPr kumimoji="1" lang="en-US" altLang="zh-CN" sz="4400">
                <a:ln w="12700">
                  <a:noFill/>
                </a:ln>
                <a:solidFill>
                  <a:srgbClr val="071532">
                    <a:alpha val="100000"/>
                  </a:srgbClr>
                </a:solidFill>
                <a:latin typeface="OPPOSans B" panose="00020600040101010101" charset="-122"/>
                <a:ea typeface="OPPOSans B" panose="00020600040101010101" charset="-122"/>
                <a:cs typeface="OPPOSans B" panose="00020600040101010101" charset="-122"/>
              </a:rPr>
              <a:t>POWERPOINT</a:t>
            </a:r>
            <a:endParaRPr kumimoji="1" lang="zh-CN" altLang="en-US"/>
          </a:p>
        </p:txBody>
      </p:sp>
      <p:sp>
        <p:nvSpPr>
          <p:cNvPr id="6" name="标题 1"/>
          <p:cNvSpPr txBox="1"/>
          <p:nvPr/>
        </p:nvSpPr>
        <p:spPr>
          <a:xfrm>
            <a:off x="3165989" y="1552082"/>
            <a:ext cx="1008207" cy="4160233"/>
          </a:xfrm>
          <a:prstGeom prst="rect">
            <a:avLst/>
          </a:prstGeom>
          <a:noFill/>
          <a:ln w="12700" cap="sq">
            <a:noFill/>
            <a:miter/>
          </a:ln>
        </p:spPr>
        <p:txBody>
          <a:bodyPr vert="eaVert" wrap="square" lIns="0" tIns="0" rIns="0" bIns="0" rtlCol="0" anchor="ctr"/>
          <a:lstStyle/>
          <a:p>
            <a:pPr algn="l">
              <a:lnSpc>
                <a:spcPct val="110000"/>
              </a:lnSpc>
            </a:pPr>
            <a:r>
              <a:rPr kumimoji="1" lang="en-US" altLang="zh-CN" sz="4400">
                <a:ln w="12700">
                  <a:noFill/>
                </a:ln>
                <a:solidFill>
                  <a:srgbClr val="B1C6F4">
                    <a:alpha val="100000"/>
                  </a:srgbClr>
                </a:solidFill>
                <a:latin typeface="OPPOSans B" panose="00020600040101010101" charset="-122"/>
                <a:ea typeface="OPPOSans B" panose="00020600040101010101" charset="-122"/>
                <a:cs typeface="OPPOSans B" panose="00020600040101010101" charset="-122"/>
              </a:rPr>
              <a:t>DESIGN</a:t>
            </a:r>
            <a:endParaRPr kumimoji="1" lang="zh-CN" altLang="en-US"/>
          </a:p>
        </p:txBody>
      </p:sp>
      <p:sp>
        <p:nvSpPr>
          <p:cNvPr id="7" name="标题 1"/>
          <p:cNvSpPr txBox="1"/>
          <p:nvPr/>
        </p:nvSpPr>
        <p:spPr>
          <a:xfrm>
            <a:off x="5479177" y="1746699"/>
            <a:ext cx="5638800" cy="203200"/>
          </a:xfrm>
          <a:prstGeom prst="rect">
            <a:avLst/>
          </a:prstGeom>
          <a:noFill/>
          <a:ln>
            <a:noFill/>
          </a:ln>
        </p:spPr>
        <p:txBody>
          <a:bodyPr vert="horz" wrap="square" lIns="0" tIns="0" rIns="0" bIns="0" rtlCol="0" anchor="t">
            <a:spAutoFit/>
          </a:bodyPr>
          <a:lstStyle/>
          <a:p>
            <a:pPr algn="l">
              <a:lnSpc>
                <a:spcPct val="100000"/>
              </a:lnSpc>
            </a:pPr>
            <a:endParaRPr kumimoji="1" lang="zh-CN" altLang="en-US"/>
          </a:p>
        </p:txBody>
      </p:sp>
      <p:sp>
        <p:nvSpPr>
          <p:cNvPr id="8" name="标题 1"/>
          <p:cNvSpPr txBox="1"/>
          <p:nvPr/>
        </p:nvSpPr>
        <p:spPr>
          <a:xfrm>
            <a:off x="5479176" y="2184400"/>
            <a:ext cx="5646105" cy="352791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The role of technology in bridging the gap between government actions and public expectations.</a:t>
            </a:r>
            <a:endParaRPr kumimoji="1" lang="zh-CN" altLang="en-US"/>
          </a:p>
        </p:txBody>
      </p:sp>
      <p:sp>
        <p:nvSpPr>
          <p:cNvPr id="9" name="标题 1"/>
          <p:cNvSpPr txBox="1"/>
          <p:nvPr/>
        </p:nvSpPr>
        <p:spPr>
          <a:xfrm>
            <a:off x="5265794" y="1841684"/>
            <a:ext cx="122255" cy="117806"/>
          </a:xfrm>
          <a:prstGeom prst="rect">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2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Contradiction between Government Decision-making and Public Expectations</a:t>
            </a:r>
            <a:endParaRPr kumimoji="1" lang="zh-CN" altLang="en-US"/>
          </a:p>
        </p:txBody>
      </p:sp>
      <p:sp>
        <p:nvSpPr>
          <p:cNvPr id="11"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2625">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Research Methodology &amp; Design</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p:cNvPicPr>
            <a:picLocks noChangeAspect="1"/>
          </p:cNvPicPr>
          <p:nvPr/>
        </p:nvPicPr>
        <p:blipFill>
          <a:blip r:embed="rId3">
            <a:alphaModFix amt="100000"/>
          </a:blip>
          <a:srcRect l="1040" r="1040"/>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9808013" y="783705"/>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94000"/>
          </a:blip>
          <a:srcRect/>
          <a:stretch>
            <a:fillRect/>
          </a:stretch>
        </p:blipFill>
        <p:spPr>
          <a:xfrm>
            <a:off x="495300" y="1766470"/>
            <a:ext cx="11201400" cy="2055501"/>
          </a:xfrm>
          <a:custGeom>
            <a:avLst/>
            <a:gdLst/>
            <a:ahLst/>
            <a:cxnLst/>
            <a:rect l="l" t="t" r="r" b="b"/>
            <a:pathLst>
              <a:path w="11201400" h="2055501">
                <a:moveTo>
                  <a:pt x="0" y="139774"/>
                </a:moveTo>
                <a:cubicBezTo>
                  <a:pt x="0" y="62579"/>
                  <a:pt x="62579" y="0"/>
                  <a:pt x="139774" y="0"/>
                </a:cubicBezTo>
                <a:lnTo>
                  <a:pt x="11061626" y="0"/>
                </a:lnTo>
                <a:cubicBezTo>
                  <a:pt x="11138821" y="0"/>
                  <a:pt x="11201400" y="62579"/>
                  <a:pt x="11201400" y="139774"/>
                </a:cubicBezTo>
                <a:lnTo>
                  <a:pt x="11201400" y="1915727"/>
                </a:lnTo>
                <a:cubicBezTo>
                  <a:pt x="11201400" y="1992922"/>
                  <a:pt x="11138821" y="2055501"/>
                  <a:pt x="11061626" y="2055501"/>
                </a:cubicBezTo>
                <a:lnTo>
                  <a:pt x="139774" y="2055501"/>
                </a:lnTo>
                <a:cubicBezTo>
                  <a:pt x="62579" y="2055501"/>
                  <a:pt x="0" y="1992922"/>
                  <a:pt x="0" y="1915727"/>
                </a:cubicBezTo>
                <a:close/>
              </a:path>
            </a:pathLst>
          </a:custGeom>
          <a:noFill/>
          <a:ln>
            <a:noFill/>
          </a:ln>
        </p:spPr>
      </p:pic>
      <p:sp>
        <p:nvSpPr>
          <p:cNvPr id="4" name="标题 1"/>
          <p:cNvSpPr txBox="1"/>
          <p:nvPr/>
        </p:nvSpPr>
        <p:spPr>
          <a:xfrm>
            <a:off x="495300" y="1772918"/>
            <a:ext cx="11201400" cy="2055500"/>
          </a:xfrm>
          <a:prstGeom prst="roundRect">
            <a:avLst>
              <a:gd name="adj" fmla="val 6800"/>
            </a:avLst>
          </a:prstGeom>
          <a:solidFill>
            <a:schemeClr val="accent1">
              <a:alpha val="80000"/>
            </a:schemeClr>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935480" y="4125497"/>
            <a:ext cx="8321040" cy="373138"/>
          </a:xfrm>
          <a:prstGeom prst="rect">
            <a:avLst/>
          </a:prstGeom>
          <a:noFill/>
          <a:ln>
            <a:noFill/>
          </a:ln>
        </p:spPr>
        <p:txBody>
          <a:bodyPr vert="horz" wrap="square" lIns="0" tIns="0" rIns="0" bIns="0" rtlCol="0" anchor="b"/>
          <a:lstStyle/>
          <a:p>
            <a:pPr algn="ctr">
              <a:lnSpc>
                <a:spcPct val="130000"/>
              </a:lnSpc>
            </a:pPr>
            <a:endParaRPr kumimoji="1" lang="zh-CN" altLang="en-US"/>
          </a:p>
        </p:txBody>
      </p:sp>
      <p:sp>
        <p:nvSpPr>
          <p:cNvPr id="6" name="标题 1"/>
          <p:cNvSpPr txBox="1"/>
          <p:nvPr/>
        </p:nvSpPr>
        <p:spPr>
          <a:xfrm>
            <a:off x="1935480" y="4617598"/>
            <a:ext cx="8321040" cy="151459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Problem identification, data collection, preparation, analysis, modeling, evaluation, and deployment.</a:t>
            </a:r>
            <a:endPar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50000"/>
              </a:lnSpc>
            </a:pPr>
            <a:endParaRPr kumimoji="1" lang="zh-CN" altLang="en-US"/>
          </a:p>
          <a:p>
            <a:pPr algn="ctr">
              <a:lnSpc>
                <a:spcPct val="150000"/>
              </a:lnSpc>
            </a:pPr>
            <a:r>
              <a:rPr kumimoji="1" lang="en-US" altLang="zh-CN"/>
              <a:t>The definition actually refers to clarifying the goals and key issues of the project.</a:t>
            </a:r>
            <a:endParaRPr kumimoji="1" lang="en-US" altLang="zh-CN"/>
          </a:p>
          <a:p>
            <a:pPr algn="ctr">
              <a:lnSpc>
                <a:spcPct val="150000"/>
              </a:lnSpc>
            </a:pPr>
            <a:r>
              <a:rPr kumimoji="1" lang="en-US" altLang="zh-CN"/>
              <a:t>The core goal of this study is to perform sentiment analysis on text data of the same event on multiple social media. This goal can be broken down into two parts: data acquisition of the same event on different social media, and sentiment analysis of short online text data.</a:t>
            </a:r>
            <a:endParaRPr kumimoji="1" lang="en-US" altLang="zh-CN"/>
          </a:p>
          <a:p>
            <a:pPr algn="ctr">
              <a:lnSpc>
                <a:spcPct val="150000"/>
              </a:lnSpc>
            </a:pPr>
            <a:r>
              <a:rPr kumimoji="1" lang="en-US" altLang="zh-CN"/>
              <a:t> </a:t>
            </a:r>
            <a:endParaRPr kumimoji="1" lang="en-US" altLang="zh-CN"/>
          </a:p>
        </p:txBody>
      </p:sp>
      <p:sp>
        <p:nvSpPr>
          <p:cNvPr id="7" name="标题 1"/>
          <p:cNvSpPr txBox="1"/>
          <p:nvPr/>
        </p:nvSpPr>
        <p:spPr>
          <a:xfrm>
            <a:off x="4257512" y="1606551"/>
            <a:ext cx="3798896" cy="2336483"/>
          </a:xfrm>
          <a:prstGeom prst="roundRect">
            <a:avLst/>
          </a:prstGeom>
          <a:solidFill>
            <a:schemeClr val="accent1"/>
          </a:solidFill>
          <a:ln w="12700" cap="sq">
            <a:noFill/>
            <a:miter/>
          </a:ln>
          <a:effectLst>
            <a:outerShdw blurRad="355600" dist="38100" dir="2700000" algn="tl" rotWithShape="0">
              <a:srgbClr val="000000">
                <a:alpha val="22000"/>
              </a:srgbClr>
            </a:outerShdw>
          </a:effectLst>
        </p:spPr>
        <p:txBody>
          <a:bodyPr vert="horz" wrap="square" lIns="91440" tIns="45720" rIns="91440" bIns="45720" rtlCol="0" anchor="ctr"/>
          <a:lstStyle/>
          <a:p>
            <a:pPr algn="ctr">
              <a:lnSpc>
                <a:spcPct val="110000"/>
              </a:lnSpc>
            </a:pPr>
            <a:endParaRPr kumimoji="1" lang="zh-CN" altLang="en-US"/>
          </a:p>
        </p:txBody>
      </p:sp>
      <p:pic>
        <p:nvPicPr>
          <p:cNvPr id="8" name="图片 7" descr="D:/Users/Pictures/Data Science Life Cycle.pngData Science Life Cycle"/>
          <p:cNvPicPr>
            <a:picLocks noChangeAspect="1"/>
          </p:cNvPicPr>
          <p:nvPr/>
        </p:nvPicPr>
        <p:blipFill>
          <a:blip r:embed="rId2">
            <a:alphaModFix amt="100000"/>
          </a:blip>
          <a:srcRect t="3239" b="3239"/>
          <a:stretch>
            <a:fillRect/>
          </a:stretch>
        </p:blipFill>
        <p:spPr>
          <a:xfrm>
            <a:off x="4257512" y="1606551"/>
            <a:ext cx="3798896" cy="2336483"/>
          </a:xfrm>
          <a:custGeom>
            <a:avLst/>
            <a:gdLst/>
            <a:ahLst/>
            <a:cxnLst/>
            <a:rect l="l" t="t" r="r" b="b"/>
            <a:pathLst>
              <a:path w="3798896" h="2336483">
                <a:moveTo>
                  <a:pt x="389422" y="0"/>
                </a:moveTo>
                <a:lnTo>
                  <a:pt x="3409474" y="0"/>
                </a:lnTo>
                <a:cubicBezTo>
                  <a:pt x="3624546" y="0"/>
                  <a:pt x="3798896" y="174350"/>
                  <a:pt x="3798896" y="389422"/>
                </a:cubicBezTo>
                <a:lnTo>
                  <a:pt x="3798896" y="1947061"/>
                </a:lnTo>
                <a:cubicBezTo>
                  <a:pt x="3798896" y="2162133"/>
                  <a:pt x="3624546" y="2336483"/>
                  <a:pt x="3409474" y="2336483"/>
                </a:cubicBezTo>
                <a:lnTo>
                  <a:pt x="389422" y="2336483"/>
                </a:lnTo>
                <a:cubicBezTo>
                  <a:pt x="174350" y="2336483"/>
                  <a:pt x="0" y="2162133"/>
                  <a:pt x="0" y="1947061"/>
                </a:cubicBezTo>
                <a:lnTo>
                  <a:pt x="0" y="389422"/>
                </a:lnTo>
                <a:cubicBezTo>
                  <a:pt x="0" y="174350"/>
                  <a:pt x="174350" y="0"/>
                  <a:pt x="389422" y="0"/>
                </a:cubicBezTo>
                <a:close/>
              </a:path>
            </a:pathLst>
          </a:custGeom>
          <a:noFill/>
          <a:ln>
            <a:noFill/>
          </a:ln>
        </p:spPr>
      </p:pic>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Data Science Life Cycle</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935480" y="4125497"/>
            <a:ext cx="8321040" cy="373138"/>
          </a:xfrm>
          <a:prstGeom prst="rect">
            <a:avLst/>
          </a:prstGeom>
          <a:noFill/>
          <a:ln>
            <a:noFill/>
          </a:ln>
        </p:spPr>
        <p:txBody>
          <a:bodyPr vert="horz" wrap="square" lIns="0" tIns="0" rIns="0" bIns="0" rtlCol="0" anchor="b"/>
          <a:lstStyle/>
          <a:p>
            <a:pPr algn="ctr">
              <a:lnSpc>
                <a:spcPct val="130000"/>
              </a:lnSpc>
            </a:pPr>
            <a:endParaRPr kumimoji="1" lang="zh-CN" altLang="en-US"/>
          </a:p>
        </p:txBody>
      </p:sp>
      <p:sp>
        <p:nvSpPr>
          <p:cNvPr id="6" name="标题 1"/>
          <p:cNvSpPr txBox="1"/>
          <p:nvPr/>
        </p:nvSpPr>
        <p:spPr>
          <a:xfrm>
            <a:off x="1559560" y="1633098"/>
            <a:ext cx="8321040" cy="1514597"/>
          </a:xfrm>
          <a:prstGeom prst="rect">
            <a:avLst/>
          </a:prstGeom>
          <a:noFill/>
          <a:ln>
            <a:noFill/>
          </a:ln>
        </p:spPr>
        <p:txBody>
          <a:bodyPr vert="horz" wrap="square" lIns="0" tIns="0" rIns="0" bIns="0" rtlCol="0" anchor="t"/>
          <a:lstStyle/>
          <a:p>
            <a:pPr algn="ctr">
              <a:lnSpc>
                <a:spcPct val="150000"/>
              </a:lnSpc>
            </a:pPr>
            <a:r>
              <a:rPr kumimoji="1" lang="en-US" altLang="zh-CN" sz="2000" b="1">
                <a:ln/>
                <a:solidFill>
                  <a:schemeClr val="tx1"/>
                </a:solidFill>
                <a:effectLst>
                  <a:outerShdw blurRad="38100" dist="19050" dir="2700000" algn="tl" rotWithShape="0">
                    <a:schemeClr val="dk1">
                      <a:alpha val="40000"/>
                    </a:schemeClr>
                  </a:outerShdw>
                </a:effectLst>
              </a:rPr>
              <a:t>The definition actually refers to clarifying the goals and key issues of the project.</a:t>
            </a:r>
            <a:endParaRPr kumimoji="1" lang="en-US" altLang="zh-CN" sz="2000" b="1">
              <a:ln/>
              <a:solidFill>
                <a:schemeClr val="tx1"/>
              </a:solidFill>
              <a:effectLst>
                <a:outerShdw blurRad="38100" dist="19050" dir="2700000" algn="tl" rotWithShape="0">
                  <a:schemeClr val="dk1">
                    <a:alpha val="40000"/>
                  </a:schemeClr>
                </a:outerShdw>
              </a:effectLst>
            </a:endParaRPr>
          </a:p>
          <a:p>
            <a:pPr algn="ctr">
              <a:lnSpc>
                <a:spcPct val="150000"/>
              </a:lnSpc>
            </a:pPr>
            <a:endParaRPr kumimoji="1" lang="en-US" altLang="zh-CN" sz="2000"/>
          </a:p>
          <a:p>
            <a:pPr algn="ctr">
              <a:lnSpc>
                <a:spcPct val="150000"/>
              </a:lnSpc>
            </a:pPr>
            <a:endParaRPr kumimoji="1" lang="en-US" altLang="zh-CN" sz="2000"/>
          </a:p>
          <a:p>
            <a:pPr indent="457200" algn="l">
              <a:lnSpc>
                <a:spcPct val="150000"/>
              </a:lnSpc>
            </a:pPr>
            <a:r>
              <a:rPr kumimoji="1" lang="en-US" altLang="zh-CN" sz="2000"/>
              <a:t>The core goal of this study is to perform sentiment analysis on text data of the same event on multiple social media. This goal can be broken down into two parts: data acquisition of the same event on different social media, and sentiment analysis of short online text data.</a:t>
            </a:r>
            <a:endParaRPr kumimoji="1" lang="en-US" altLang="zh-CN" sz="2000"/>
          </a:p>
          <a:p>
            <a:pPr algn="ctr">
              <a:lnSpc>
                <a:spcPct val="150000"/>
              </a:lnSpc>
            </a:pPr>
            <a:r>
              <a:rPr kumimoji="1" lang="en-US" altLang="zh-CN" sz="2000"/>
              <a:t> </a:t>
            </a:r>
            <a:endParaRPr kumimoji="1" lang="en-US" altLang="zh-CN" sz="2000"/>
          </a:p>
        </p:txBody>
      </p:sp>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Data Science Life Cycle</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850017" y="2247808"/>
            <a:ext cx="4287883" cy="434777"/>
          </a:xfrm>
          <a:prstGeom prst="rect">
            <a:avLst/>
          </a:prstGeom>
          <a:noFill/>
          <a:ln>
            <a:noFill/>
          </a:ln>
        </p:spPr>
        <p:txBody>
          <a:bodyPr vert="horz" wrap="square" lIns="0" tIns="0" rIns="0" bIns="0" rtlCol="0" anchor="ctr"/>
          <a:lstStyle/>
          <a:p>
            <a:pPr algn="l">
              <a:lnSpc>
                <a:spcPct val="130000"/>
              </a:lnSpc>
            </a:pPr>
            <a:endParaRPr kumimoji="1" lang="zh-CN" altLang="en-US"/>
          </a:p>
        </p:txBody>
      </p:sp>
      <p:sp>
        <p:nvSpPr>
          <p:cNvPr id="4" name="标题 1"/>
          <p:cNvSpPr txBox="1"/>
          <p:nvPr/>
        </p:nvSpPr>
        <p:spPr>
          <a:xfrm>
            <a:off x="6850017" y="2881237"/>
            <a:ext cx="4287883" cy="228284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Data collected from Weibo, Bilibili, and Xiaohongshu using web crawlers.</a:t>
            </a:r>
            <a:endParaRPr kumimoji="1" lang="zh-CN" altLang="en-US"/>
          </a:p>
        </p:txBody>
      </p:sp>
      <p:sp>
        <p:nvSpPr>
          <p:cNvPr id="5" name="标题 1"/>
          <p:cNvSpPr txBox="1"/>
          <p:nvPr/>
        </p:nvSpPr>
        <p:spPr>
          <a:xfrm>
            <a:off x="6640676" y="2426275"/>
            <a:ext cx="109075" cy="10907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568327" y="1954356"/>
            <a:ext cx="5803895" cy="3426249"/>
          </a:xfrm>
          <a:prstGeom prst="rect">
            <a:avLst/>
          </a:prstGeom>
          <a:noFill/>
          <a:ln>
            <a:noFill/>
          </a:ln>
        </p:spPr>
      </p:pic>
      <p:pic>
        <p:nvPicPr>
          <p:cNvPr id="7" name="图片 6"/>
          <p:cNvPicPr>
            <a:picLocks noChangeAspect="1"/>
          </p:cNvPicPr>
          <p:nvPr/>
        </p:nvPicPr>
        <p:blipFill>
          <a:blip r:embed="rId2">
            <a:alphaModFix amt="100000"/>
          </a:blip>
          <a:srcRect l="4653" r="4653" b="36733"/>
          <a:stretch>
            <a:fillRect/>
          </a:stretch>
        </p:blipFill>
        <p:spPr>
          <a:xfrm>
            <a:off x="85091" y="4225008"/>
            <a:ext cx="6598918" cy="1697498"/>
          </a:xfrm>
          <a:prstGeom prst="rect">
            <a:avLst/>
          </a:prstGeom>
          <a:noFill/>
          <a:ln>
            <a:noFill/>
          </a:ln>
        </p:spPr>
      </p:pic>
      <p:pic>
        <p:nvPicPr>
          <p:cNvPr id="8" name="图片 7" descr="D:/Users/Pictures/weibo.pngweibo"/>
          <p:cNvPicPr>
            <a:picLocks noChangeAspect="1"/>
          </p:cNvPicPr>
          <p:nvPr/>
        </p:nvPicPr>
        <p:blipFill>
          <a:blip r:embed="rId3">
            <a:alphaModFix amt="100000"/>
          </a:blip>
          <a:srcRect t="11877" b="11877"/>
          <a:stretch>
            <a:fillRect/>
          </a:stretch>
        </p:blipFill>
        <p:spPr>
          <a:xfrm>
            <a:off x="1368761" y="2128202"/>
            <a:ext cx="4196678" cy="2596198"/>
          </a:xfrm>
          <a:prstGeom prst="rect">
            <a:avLst/>
          </a:prstGeom>
        </p:spPr>
      </p:pic>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Data Sources and Collection Methods</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D:/Users/Pictures/preparation for analysis..pngpreparation for analysis."/>
          <p:cNvPicPr>
            <a:picLocks noChangeAspect="1"/>
          </p:cNvPicPr>
          <p:nvPr/>
        </p:nvPicPr>
        <p:blipFill>
          <a:blip r:embed="rId1">
            <a:alphaModFix amt="100000"/>
          </a:blip>
          <a:srcRect t="3731" b="3731"/>
          <a:stretch>
            <a:fillRect/>
          </a:stretch>
        </p:blipFill>
        <p:spPr>
          <a:xfrm>
            <a:off x="7182536" y="3750502"/>
            <a:ext cx="4060288" cy="2158171"/>
          </a:xfrm>
          <a:prstGeom prst="rect">
            <a:avLst/>
          </a:prstGeom>
          <a:noFill/>
          <a:ln>
            <a:noFill/>
          </a:ln>
        </p:spPr>
      </p:pic>
      <p:pic>
        <p:nvPicPr>
          <p:cNvPr id="4" name="图片 3" descr="D:/Users/Pictures/preparation for analysis 2.jpgpreparation for analysis 2"/>
          <p:cNvPicPr>
            <a:picLocks noChangeAspect="1"/>
          </p:cNvPicPr>
          <p:nvPr/>
        </p:nvPicPr>
        <p:blipFill>
          <a:blip r:embed="rId2">
            <a:alphaModFix amt="100000"/>
          </a:blip>
          <a:srcRect t="20125" b="20125"/>
          <a:stretch>
            <a:fillRect/>
          </a:stretch>
        </p:blipFill>
        <p:spPr>
          <a:xfrm>
            <a:off x="5298709" y="1407067"/>
            <a:ext cx="5944115" cy="2158171"/>
          </a:xfrm>
          <a:prstGeom prst="rect">
            <a:avLst/>
          </a:prstGeom>
          <a:noFill/>
          <a:ln>
            <a:noFill/>
          </a:ln>
        </p:spPr>
      </p:pic>
      <p:pic>
        <p:nvPicPr>
          <p:cNvPr id="5" name="图片 4" descr="D:/Users/Pictures/Data cleaning.jpgData cleaning"/>
          <p:cNvPicPr>
            <a:picLocks noChangeAspect="1"/>
          </p:cNvPicPr>
          <p:nvPr/>
        </p:nvPicPr>
        <p:blipFill>
          <a:blip r:embed="rId3">
            <a:alphaModFix amt="100000"/>
          </a:blip>
          <a:srcRect l="3982" r="3982"/>
          <a:stretch>
            <a:fillRect/>
          </a:stretch>
        </p:blipFill>
        <p:spPr>
          <a:xfrm>
            <a:off x="1045362" y="3757634"/>
            <a:ext cx="2883658" cy="2158171"/>
          </a:xfrm>
          <a:prstGeom prst="rect">
            <a:avLst/>
          </a:prstGeom>
          <a:noFill/>
          <a:ln>
            <a:noFill/>
          </a:ln>
        </p:spPr>
      </p:pic>
      <p:pic>
        <p:nvPicPr>
          <p:cNvPr id="6" name="图片 5" descr="D:/Users/Pictures/data merging.pngdata merging"/>
          <p:cNvPicPr>
            <a:picLocks noChangeAspect="1"/>
          </p:cNvPicPr>
          <p:nvPr/>
        </p:nvPicPr>
        <p:blipFill>
          <a:blip r:embed="rId4">
            <a:alphaModFix amt="100000"/>
          </a:blip>
          <a:srcRect l="10794" r="10794"/>
          <a:stretch>
            <a:fillRect/>
          </a:stretch>
        </p:blipFill>
        <p:spPr>
          <a:xfrm>
            <a:off x="4114299" y="3757634"/>
            <a:ext cx="2883658" cy="2158171"/>
          </a:xfrm>
          <a:prstGeom prst="rect">
            <a:avLst/>
          </a:prstGeom>
          <a:noFill/>
          <a:ln>
            <a:noFill/>
          </a:ln>
        </p:spPr>
      </p:pic>
      <p:sp>
        <p:nvSpPr>
          <p:cNvPr id="7" name="标题 1"/>
          <p:cNvSpPr txBox="1"/>
          <p:nvPr/>
        </p:nvSpPr>
        <p:spPr>
          <a:xfrm>
            <a:off x="660400" y="1665743"/>
            <a:ext cx="144000" cy="432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49020" y="1652864"/>
            <a:ext cx="3780000" cy="432000"/>
          </a:xfrm>
          <a:prstGeom prst="rect">
            <a:avLst/>
          </a:prstGeom>
          <a:noFill/>
          <a:ln>
            <a:noFill/>
          </a:ln>
        </p:spPr>
        <p:txBody>
          <a:bodyPr vert="horz" wrap="square" lIns="0" tIns="0" rIns="0" bIns="0" rtlCol="0" anchor="ctr"/>
          <a:lstStyle/>
          <a:p>
            <a:pPr algn="l">
              <a:lnSpc>
                <a:spcPct val="120000"/>
              </a:lnSpc>
            </a:pPr>
            <a:endParaRPr kumimoji="1" lang="zh-CN" altLang="en-US"/>
          </a:p>
        </p:txBody>
      </p:sp>
      <p:sp>
        <p:nvSpPr>
          <p:cNvPr id="9" name="标题 1"/>
          <p:cNvSpPr txBox="1"/>
          <p:nvPr/>
        </p:nvSpPr>
        <p:spPr>
          <a:xfrm>
            <a:off x="1049020" y="2219812"/>
            <a:ext cx="3780000" cy="111483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Data cleaning, merging, and preparation for analysis.</a:t>
            </a:r>
            <a:endParaRPr kumimoji="1" lang="zh-CN" altLang="en-US"/>
          </a:p>
        </p:txBody>
      </p:sp>
      <p:sp>
        <p:nvSpPr>
          <p:cNvPr id="10" name="标题 1"/>
          <p:cNvSpPr txBox="1"/>
          <p:nvPr/>
        </p:nvSpPr>
        <p:spPr>
          <a:xfrm>
            <a:off x="10572206" y="5764673"/>
            <a:ext cx="1619794" cy="28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Data Preprocessing</a:t>
            </a:r>
            <a:endParaRPr kumimoji="1" lang="zh-CN" altLang="en-US"/>
          </a:p>
        </p:txBody>
      </p:sp>
      <p:sp>
        <p:nvSpPr>
          <p:cNvPr id="12"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850017" y="2247808"/>
            <a:ext cx="4287883" cy="434777"/>
          </a:xfrm>
          <a:prstGeom prst="rect">
            <a:avLst/>
          </a:prstGeom>
          <a:noFill/>
          <a:ln>
            <a:noFill/>
          </a:ln>
        </p:spPr>
        <p:txBody>
          <a:bodyPr vert="horz" wrap="square" lIns="0" tIns="0" rIns="0" bIns="0" rtlCol="0" anchor="ctr"/>
          <a:lstStyle/>
          <a:p>
            <a:pPr algn="l">
              <a:lnSpc>
                <a:spcPct val="130000"/>
              </a:lnSpc>
            </a:pPr>
            <a:endParaRPr kumimoji="1" lang="zh-CN" altLang="en-US"/>
          </a:p>
        </p:txBody>
      </p:sp>
      <p:sp>
        <p:nvSpPr>
          <p:cNvPr id="4" name="标题 1"/>
          <p:cNvSpPr txBox="1"/>
          <p:nvPr/>
        </p:nvSpPr>
        <p:spPr>
          <a:xfrm>
            <a:off x="7460615" y="1320800"/>
            <a:ext cx="3677285" cy="4300855"/>
          </a:xfrm>
          <a:prstGeom prst="rect">
            <a:avLst/>
          </a:prstGeom>
          <a:noFill/>
          <a:ln>
            <a:noFill/>
          </a:ln>
        </p:spPr>
        <p:txBody>
          <a:bodyPr vert="horz" wrap="square" lIns="0" tIns="0" rIns="0" bIns="0" rtlCol="0" anchor="t"/>
          <a:lstStyle/>
          <a:p>
            <a:pPr algn="l">
              <a:lnSpc>
                <a:spcPct val="150000"/>
              </a:lnSpc>
            </a:pPr>
            <a:r>
              <a:rPr kumimoji="1" lang="en-US" altLang="zh-CN"/>
              <a:t>This stage requires dealing with many practical difficulties, such as how to merge data from multiple platforms, how to build corresponding cleaning programs for dirty data from different platforms, the issue of timestamps, how to associate data from different platforms according to events, how to remove erroneous data found in searches, etc.</a:t>
            </a:r>
            <a:endParaRPr kumimoji="1" lang="en-US" altLang="zh-CN"/>
          </a:p>
        </p:txBody>
      </p:sp>
      <p:sp>
        <p:nvSpPr>
          <p:cNvPr id="5" name="标题 1"/>
          <p:cNvSpPr txBox="1"/>
          <p:nvPr/>
        </p:nvSpPr>
        <p:spPr>
          <a:xfrm>
            <a:off x="6640676" y="2426275"/>
            <a:ext cx="109075" cy="10907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568327" y="1954356"/>
            <a:ext cx="5803895" cy="3426249"/>
          </a:xfrm>
          <a:prstGeom prst="rect">
            <a:avLst/>
          </a:prstGeom>
          <a:noFill/>
          <a:ln>
            <a:noFill/>
          </a:ln>
        </p:spPr>
      </p:pic>
      <p:pic>
        <p:nvPicPr>
          <p:cNvPr id="7" name="图片 6"/>
          <p:cNvPicPr>
            <a:picLocks noChangeAspect="1"/>
          </p:cNvPicPr>
          <p:nvPr/>
        </p:nvPicPr>
        <p:blipFill>
          <a:blip r:embed="rId2">
            <a:alphaModFix amt="100000"/>
          </a:blip>
          <a:srcRect l="4653" r="4653" b="36733"/>
          <a:stretch>
            <a:fillRect/>
          </a:stretch>
        </p:blipFill>
        <p:spPr>
          <a:xfrm>
            <a:off x="85091" y="4225008"/>
            <a:ext cx="6598918" cy="1697498"/>
          </a:xfrm>
          <a:prstGeom prst="rect">
            <a:avLst/>
          </a:prstGeom>
          <a:noFill/>
          <a:ln>
            <a:noFill/>
          </a:ln>
        </p:spPr>
      </p:pic>
      <p:pic>
        <p:nvPicPr>
          <p:cNvPr id="8" name="图片 7" descr="D:/Users/Pictures/weibo.pngweibo"/>
          <p:cNvPicPr>
            <a:picLocks noChangeAspect="1"/>
          </p:cNvPicPr>
          <p:nvPr/>
        </p:nvPicPr>
        <p:blipFill>
          <a:blip r:embed="rId3">
            <a:alphaModFix amt="100000"/>
          </a:blip>
          <a:srcRect t="11877" b="11877"/>
          <a:stretch>
            <a:fillRect/>
          </a:stretch>
        </p:blipFill>
        <p:spPr>
          <a:xfrm>
            <a:off x="1368761" y="2128202"/>
            <a:ext cx="4196678" cy="2596198"/>
          </a:xfrm>
          <a:prstGeom prst="rect">
            <a:avLst/>
          </a:prstGeom>
        </p:spPr>
      </p:pic>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Data Preprocessing</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6" name="图片 4"/>
          <p:cNvPicPr>
            <a:picLocks noChangeAspect="1"/>
          </p:cNvPicPr>
          <p:nvPr/>
        </p:nvPicPr>
        <p:blipFill>
          <a:blip r:embed="rId4"/>
          <a:stretch>
            <a:fillRect/>
          </a:stretch>
        </p:blipFill>
        <p:spPr>
          <a:xfrm>
            <a:off x="119063" y="4220528"/>
            <a:ext cx="4605655" cy="1274445"/>
          </a:xfrm>
          <a:prstGeom prst="rect">
            <a:avLst/>
          </a:prstGeom>
          <a:noFill/>
          <a:ln>
            <a:noFill/>
          </a:ln>
        </p:spPr>
      </p:pic>
      <p:pic>
        <p:nvPicPr>
          <p:cNvPr id="17" name="图片 16"/>
          <p:cNvPicPr>
            <a:picLocks noChangeAspect="1"/>
          </p:cNvPicPr>
          <p:nvPr/>
        </p:nvPicPr>
        <p:blipFill>
          <a:blip r:embed="rId5"/>
          <a:stretch>
            <a:fillRect/>
          </a:stretch>
        </p:blipFill>
        <p:spPr>
          <a:xfrm>
            <a:off x="1991360" y="1052830"/>
            <a:ext cx="5226685" cy="2560320"/>
          </a:xfrm>
          <a:prstGeom prst="rect">
            <a:avLst/>
          </a:prstGeom>
        </p:spPr>
      </p:pic>
      <p:pic>
        <p:nvPicPr>
          <p:cNvPr id="18" name="图片 17"/>
          <p:cNvPicPr>
            <a:picLocks noChangeAspect="1"/>
          </p:cNvPicPr>
          <p:nvPr/>
        </p:nvPicPr>
        <p:blipFill>
          <a:blip r:embed="rId6"/>
          <a:stretch>
            <a:fillRect/>
          </a:stretch>
        </p:blipFill>
        <p:spPr>
          <a:xfrm>
            <a:off x="4079875" y="3789045"/>
            <a:ext cx="2489835" cy="24441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3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Initial Findings</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p:cNvPicPr>
            <a:picLocks noChangeAspect="1"/>
          </p:cNvPicPr>
          <p:nvPr/>
        </p:nvPicPr>
        <p:blipFill>
          <a:blip r:embed="rId3">
            <a:alphaModFix amt="100000"/>
          </a:blip>
          <a:srcRect l="1040" r="1040"/>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9808013" y="783705"/>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05392" y="1584441"/>
            <a:ext cx="2895600" cy="406400"/>
          </a:xfrm>
          <a:prstGeom prst="rect">
            <a:avLst/>
          </a:prstGeom>
          <a:noFill/>
          <a:ln w="12700" cap="sq">
            <a:noFill/>
            <a:miter/>
          </a:ln>
        </p:spPr>
        <p:txBody>
          <a:bodyPr vert="horz" wrap="square" lIns="0" tIns="0" rIns="0" bIns="0" rtlCol="0" anchor="ctr">
            <a:spAutoFit/>
          </a:bodyPr>
          <a:lstStyle/>
          <a:p>
            <a:pPr algn="r">
              <a:lnSpc>
                <a:spcPct val="100000"/>
              </a:lnSpc>
            </a:pPr>
            <a:r>
              <a:rPr kumimoji="1" lang="en-US" altLang="zh-CN" sz="32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Catalogue</a:t>
            </a:r>
            <a:endParaRPr kumimoji="1" lang="zh-CN" altLang="en-US"/>
          </a:p>
        </p:txBody>
      </p:sp>
      <p:sp>
        <p:nvSpPr>
          <p:cNvPr id="4" name="标题 1"/>
          <p:cNvSpPr txBox="1"/>
          <p:nvPr/>
        </p:nvSpPr>
        <p:spPr>
          <a:xfrm>
            <a:off x="1769377" y="2093742"/>
            <a:ext cx="1854200" cy="685800"/>
          </a:xfrm>
          <a:prstGeom prst="rect">
            <a:avLst/>
          </a:prstGeom>
          <a:noFill/>
          <a:ln w="12700" cap="sq">
            <a:noFill/>
            <a:miter/>
          </a:ln>
        </p:spPr>
        <p:txBody>
          <a:bodyPr vert="horz" wrap="square" lIns="0" tIns="0" rIns="0" bIns="0" rtlCol="0" anchor="ctr">
            <a:spAutoFit/>
          </a:bodyPr>
          <a:lstStyle/>
          <a:p>
            <a:pPr algn="r">
              <a:lnSpc>
                <a:spcPct val="100000"/>
              </a:lnSpc>
            </a:pPr>
            <a:r>
              <a:rPr kumimoji="1" lang="en-US" altLang="zh-CN" sz="5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目录</a:t>
            </a:r>
            <a:endParaRPr kumimoji="1" lang="zh-CN" altLang="en-US"/>
          </a:p>
        </p:txBody>
      </p:sp>
      <p:sp>
        <p:nvSpPr>
          <p:cNvPr id="5" name="标题 1"/>
          <p:cNvSpPr txBox="1"/>
          <p:nvPr/>
        </p:nvSpPr>
        <p:spPr>
          <a:xfrm rot="16200000">
            <a:off x="1359168" y="-892247"/>
            <a:ext cx="673668" cy="3827946"/>
          </a:xfrm>
          <a:prstGeom prst="rect">
            <a:avLst/>
          </a:prstGeom>
          <a:solidFill>
            <a:schemeClr val="accent1"/>
          </a:solidFill>
          <a:ln w="9525"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custDataLst>
              <p:tags r:id="rId1"/>
            </p:custDataLst>
          </p:nvPr>
        </p:nvSpPr>
        <p:spPr>
          <a:xfrm>
            <a:off x="5540478" y="877705"/>
            <a:ext cx="578421" cy="492443"/>
          </a:xfrm>
          <a:prstGeom prst="rect">
            <a:avLst/>
          </a:prstGeom>
          <a:noFill/>
          <a:ln w="12700" cap="sq">
            <a:noFill/>
            <a:miter/>
          </a:ln>
        </p:spPr>
        <p:txBody>
          <a:bodyPr vert="horz" wrap="square" lIns="0" tIns="0" rIns="0" bIns="0" rtlCol="0" anchor="ctr"/>
          <a:lstStyle/>
          <a:p>
            <a:pPr algn="l">
              <a:lnSpc>
                <a:spcPct val="100000"/>
              </a:lnSpc>
            </a:pPr>
            <a:r>
              <a:rPr kumimoji="1" lang="en-US" altLang="zh-CN" sz="4000">
                <a:ln w="12700">
                  <a:noFill/>
                </a:ln>
                <a:solidFill>
                  <a:srgbClr val="081738">
                    <a:alpha val="100000"/>
                  </a:srgbClr>
                </a:solidFill>
                <a:latin typeface="Source Han Sans" panose="020B0500000000000000" charset="-122"/>
                <a:ea typeface="Source Han Sans" panose="020B0500000000000000" charset="-122"/>
                <a:cs typeface="Source Han Sans" panose="020B0500000000000000" charset="-122"/>
              </a:rPr>
              <a:t>1.</a:t>
            </a:r>
            <a:endParaRPr kumimoji="1" lang="zh-CN" altLang="en-US"/>
          </a:p>
        </p:txBody>
      </p:sp>
      <p:sp>
        <p:nvSpPr>
          <p:cNvPr id="7" name="标题 1"/>
          <p:cNvSpPr txBox="1"/>
          <p:nvPr>
            <p:custDataLst>
              <p:tags r:id="rId2"/>
            </p:custDataLst>
          </p:nvPr>
        </p:nvSpPr>
        <p:spPr>
          <a:xfrm>
            <a:off x="6118900" y="939261"/>
            <a:ext cx="5397500" cy="430530"/>
          </a:xfrm>
          <a:prstGeom prst="rect">
            <a:avLst/>
          </a:prstGeom>
          <a:noFill/>
          <a:ln>
            <a:noFill/>
          </a:ln>
        </p:spPr>
        <p:txBody>
          <a:bodyPr vert="horz" wrap="square" lIns="0" tIns="0" rIns="0" bIns="0" rtlCol="0" anchor="t">
            <a:spAutoFit/>
          </a:bodyPr>
          <a:lstStyle/>
          <a:p>
            <a:pPr algn="l">
              <a:lnSpc>
                <a:spcPct val="100000"/>
              </a:lnSpc>
            </a:pPr>
            <a:r>
              <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Introduction</a:t>
            </a:r>
            <a:endPar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8" name="标题 1"/>
          <p:cNvSpPr txBox="1"/>
          <p:nvPr>
            <p:custDataLst>
              <p:tags r:id="rId3"/>
            </p:custDataLst>
          </p:nvPr>
        </p:nvSpPr>
        <p:spPr>
          <a:xfrm>
            <a:off x="6118900" y="1861290"/>
            <a:ext cx="5397500" cy="430530"/>
          </a:xfrm>
          <a:prstGeom prst="rect">
            <a:avLst/>
          </a:prstGeom>
          <a:noFill/>
          <a:ln>
            <a:noFill/>
          </a:ln>
        </p:spPr>
        <p:txBody>
          <a:bodyPr vert="horz" wrap="square" lIns="0" tIns="0" rIns="0" bIns="0" rtlCol="0" anchor="t">
            <a:spAutoFit/>
          </a:bodyPr>
          <a:lstStyle/>
          <a:p>
            <a:pPr algn="l">
              <a:lnSpc>
                <a:spcPct val="100000"/>
              </a:lnSpc>
            </a:pPr>
            <a:r>
              <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Literature Review</a:t>
            </a:r>
            <a:endPar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9" name="标题 1"/>
          <p:cNvSpPr txBox="1"/>
          <p:nvPr>
            <p:custDataLst>
              <p:tags r:id="rId4"/>
            </p:custDataLst>
          </p:nvPr>
        </p:nvSpPr>
        <p:spPr>
          <a:xfrm>
            <a:off x="5540478" y="1799734"/>
            <a:ext cx="578421" cy="492443"/>
          </a:xfrm>
          <a:prstGeom prst="rect">
            <a:avLst/>
          </a:prstGeom>
          <a:noFill/>
          <a:ln w="12700" cap="sq">
            <a:noFill/>
            <a:miter/>
          </a:ln>
        </p:spPr>
        <p:txBody>
          <a:bodyPr vert="horz" wrap="square" lIns="0" tIns="0" rIns="0" bIns="0" rtlCol="0" anchor="ctr"/>
          <a:lstStyle/>
          <a:p>
            <a:pPr algn="l">
              <a:lnSpc>
                <a:spcPct val="100000"/>
              </a:lnSpc>
            </a:pPr>
            <a:r>
              <a:rPr kumimoji="1" lang="en-US" altLang="zh-CN" sz="4000">
                <a:ln w="12700">
                  <a:noFill/>
                </a:ln>
                <a:solidFill>
                  <a:srgbClr val="081738">
                    <a:alpha val="100000"/>
                  </a:srgbClr>
                </a:solidFill>
                <a:latin typeface="Source Han Sans" panose="020B0500000000000000" charset="-122"/>
                <a:ea typeface="Source Han Sans" panose="020B0500000000000000" charset="-122"/>
                <a:cs typeface="Source Han Sans" panose="020B0500000000000000" charset="-122"/>
              </a:rPr>
              <a:t>2.</a:t>
            </a:r>
            <a:endParaRPr kumimoji="1" lang="zh-CN" altLang="en-US"/>
          </a:p>
        </p:txBody>
      </p:sp>
      <p:sp>
        <p:nvSpPr>
          <p:cNvPr id="10" name="标题 1"/>
          <p:cNvSpPr txBox="1"/>
          <p:nvPr>
            <p:custDataLst>
              <p:tags r:id="rId5"/>
            </p:custDataLst>
          </p:nvPr>
        </p:nvSpPr>
        <p:spPr>
          <a:xfrm>
            <a:off x="6118900" y="2783319"/>
            <a:ext cx="5397500" cy="430530"/>
          </a:xfrm>
          <a:prstGeom prst="rect">
            <a:avLst/>
          </a:prstGeom>
          <a:noFill/>
          <a:ln>
            <a:noFill/>
          </a:ln>
        </p:spPr>
        <p:txBody>
          <a:bodyPr vert="horz" wrap="square" lIns="0" tIns="0" rIns="0" bIns="0" rtlCol="0" anchor="t">
            <a:spAutoFit/>
          </a:bodyPr>
          <a:lstStyle/>
          <a:p>
            <a:pPr algn="l">
              <a:lnSpc>
                <a:spcPct val="100000"/>
              </a:lnSpc>
            </a:pPr>
            <a:r>
              <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Research Methodology &amp; Design</a:t>
            </a:r>
            <a:endPar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1" name="标题 1"/>
          <p:cNvSpPr txBox="1"/>
          <p:nvPr>
            <p:custDataLst>
              <p:tags r:id="rId6"/>
            </p:custDataLst>
          </p:nvPr>
        </p:nvSpPr>
        <p:spPr>
          <a:xfrm>
            <a:off x="5540478" y="2721763"/>
            <a:ext cx="578421" cy="492443"/>
          </a:xfrm>
          <a:prstGeom prst="rect">
            <a:avLst/>
          </a:prstGeom>
          <a:noFill/>
          <a:ln w="12700" cap="sq">
            <a:noFill/>
            <a:miter/>
          </a:ln>
        </p:spPr>
        <p:txBody>
          <a:bodyPr vert="horz" wrap="square" lIns="0" tIns="0" rIns="0" bIns="0" rtlCol="0" anchor="ctr"/>
          <a:lstStyle/>
          <a:p>
            <a:pPr algn="l">
              <a:lnSpc>
                <a:spcPct val="100000"/>
              </a:lnSpc>
            </a:pPr>
            <a:r>
              <a:rPr kumimoji="1" lang="en-US" altLang="zh-CN" sz="4000">
                <a:ln w="12700">
                  <a:noFill/>
                </a:ln>
                <a:solidFill>
                  <a:srgbClr val="081738">
                    <a:alpha val="100000"/>
                  </a:srgbClr>
                </a:solidFill>
                <a:latin typeface="Source Han Sans" panose="020B0500000000000000" charset="-122"/>
                <a:ea typeface="Source Han Sans" panose="020B0500000000000000" charset="-122"/>
                <a:cs typeface="Source Han Sans" panose="020B0500000000000000" charset="-122"/>
              </a:rPr>
              <a:t>3.</a:t>
            </a:r>
            <a:endParaRPr kumimoji="1" lang="zh-CN" altLang="en-US"/>
          </a:p>
        </p:txBody>
      </p:sp>
      <p:sp>
        <p:nvSpPr>
          <p:cNvPr id="12" name="标题 1"/>
          <p:cNvSpPr txBox="1"/>
          <p:nvPr>
            <p:custDataLst>
              <p:tags r:id="rId7"/>
            </p:custDataLst>
          </p:nvPr>
        </p:nvSpPr>
        <p:spPr>
          <a:xfrm>
            <a:off x="6118900" y="3705348"/>
            <a:ext cx="5397500" cy="430530"/>
          </a:xfrm>
          <a:prstGeom prst="rect">
            <a:avLst/>
          </a:prstGeom>
          <a:noFill/>
          <a:ln>
            <a:noFill/>
          </a:ln>
        </p:spPr>
        <p:txBody>
          <a:bodyPr vert="horz" wrap="square" lIns="0" tIns="0" rIns="0" bIns="0" rtlCol="0" anchor="t">
            <a:spAutoFit/>
          </a:bodyPr>
          <a:lstStyle/>
          <a:p>
            <a:pPr algn="l">
              <a:lnSpc>
                <a:spcPct val="100000"/>
              </a:lnSpc>
            </a:pPr>
            <a:r>
              <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Initial Findings</a:t>
            </a:r>
            <a:endPar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3" name="标题 1"/>
          <p:cNvSpPr txBox="1"/>
          <p:nvPr>
            <p:custDataLst>
              <p:tags r:id="rId8"/>
            </p:custDataLst>
          </p:nvPr>
        </p:nvSpPr>
        <p:spPr>
          <a:xfrm>
            <a:off x="5540478" y="3643792"/>
            <a:ext cx="578421" cy="492443"/>
          </a:xfrm>
          <a:prstGeom prst="rect">
            <a:avLst/>
          </a:prstGeom>
          <a:noFill/>
          <a:ln w="12700" cap="sq">
            <a:noFill/>
            <a:miter/>
          </a:ln>
        </p:spPr>
        <p:txBody>
          <a:bodyPr vert="horz" wrap="square" lIns="0" tIns="0" rIns="0" bIns="0" rtlCol="0" anchor="ctr"/>
          <a:lstStyle/>
          <a:p>
            <a:pPr algn="l">
              <a:lnSpc>
                <a:spcPct val="100000"/>
              </a:lnSpc>
            </a:pPr>
            <a:r>
              <a:rPr kumimoji="1" lang="en-US" altLang="zh-CN" sz="4000">
                <a:ln w="12700">
                  <a:noFill/>
                </a:ln>
                <a:solidFill>
                  <a:srgbClr val="081738">
                    <a:alpha val="100000"/>
                  </a:srgbClr>
                </a:solidFill>
                <a:latin typeface="Source Han Sans" panose="020B0500000000000000" charset="-122"/>
                <a:ea typeface="Source Han Sans" panose="020B0500000000000000" charset="-122"/>
                <a:cs typeface="Source Han Sans" panose="020B0500000000000000" charset="-122"/>
              </a:rPr>
              <a:t>4.</a:t>
            </a:r>
            <a:endParaRPr kumimoji="1" lang="zh-CN" altLang="en-US"/>
          </a:p>
        </p:txBody>
      </p:sp>
      <p:sp>
        <p:nvSpPr>
          <p:cNvPr id="14" name="标题 1"/>
          <p:cNvSpPr txBox="1"/>
          <p:nvPr>
            <p:custDataLst>
              <p:tags r:id="rId9"/>
            </p:custDataLst>
          </p:nvPr>
        </p:nvSpPr>
        <p:spPr>
          <a:xfrm>
            <a:off x="6118860" y="4627245"/>
            <a:ext cx="5828665" cy="430530"/>
          </a:xfrm>
          <a:prstGeom prst="rect">
            <a:avLst/>
          </a:prstGeom>
          <a:noFill/>
          <a:ln>
            <a:noFill/>
          </a:ln>
        </p:spPr>
        <p:txBody>
          <a:bodyPr vert="horz" wrap="square" lIns="0" tIns="0" rIns="0" bIns="0" rtlCol="0" anchor="t">
            <a:spAutoFit/>
          </a:bodyPr>
          <a:lstStyle/>
          <a:p>
            <a:pPr algn="l">
              <a:lnSpc>
                <a:spcPct val="100000"/>
              </a:lnSpc>
            </a:pPr>
            <a:r>
              <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Conclusion and Recommendations</a:t>
            </a:r>
            <a:endPar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5" name="标题 1"/>
          <p:cNvSpPr txBox="1"/>
          <p:nvPr>
            <p:custDataLst>
              <p:tags r:id="rId10"/>
            </p:custDataLst>
          </p:nvPr>
        </p:nvSpPr>
        <p:spPr>
          <a:xfrm>
            <a:off x="5540478" y="4565821"/>
            <a:ext cx="578421" cy="492443"/>
          </a:xfrm>
          <a:prstGeom prst="rect">
            <a:avLst/>
          </a:prstGeom>
          <a:noFill/>
          <a:ln w="12700" cap="sq">
            <a:noFill/>
            <a:miter/>
          </a:ln>
        </p:spPr>
        <p:txBody>
          <a:bodyPr vert="horz" wrap="square" lIns="0" tIns="0" rIns="0" bIns="0" rtlCol="0" anchor="ctr"/>
          <a:lstStyle/>
          <a:p>
            <a:pPr algn="l">
              <a:lnSpc>
                <a:spcPct val="100000"/>
              </a:lnSpc>
            </a:pPr>
            <a:r>
              <a:rPr kumimoji="1" lang="en-US" altLang="zh-CN" sz="4000">
                <a:ln w="12700">
                  <a:noFill/>
                </a:ln>
                <a:solidFill>
                  <a:srgbClr val="081738">
                    <a:alpha val="100000"/>
                  </a:srgbClr>
                </a:solidFill>
                <a:latin typeface="Source Han Sans" panose="020B0500000000000000" charset="-122"/>
                <a:ea typeface="Source Han Sans" panose="020B0500000000000000" charset="-122"/>
                <a:cs typeface="Source Han Sans" panose="020B0500000000000000" charset="-122"/>
              </a:rPr>
              <a:t>5.</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661899" y="1775579"/>
            <a:ext cx="8868202" cy="3238328"/>
          </a:xfrm>
          <a:prstGeom prst="roundRect">
            <a:avLst>
              <a:gd name="adj" fmla="val 36841"/>
            </a:avLst>
          </a:prstGeom>
          <a:gradFill>
            <a:gsLst>
              <a:gs pos="10000">
                <a:schemeClr val="accent1">
                  <a:lumMod val="20000"/>
                  <a:lumOff val="80000"/>
                  <a:alpha val="0"/>
                </a:schemeClr>
              </a:gs>
              <a:gs pos="100000">
                <a:schemeClr val="accent1">
                  <a:lumMod val="20000"/>
                  <a:lumOff val="80000"/>
                  <a:alpha val="65000"/>
                </a:schemeClr>
              </a:gs>
            </a:gsLst>
            <a:lin ang="5400000" scaled="0"/>
          </a:gra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5438777" y="4206126"/>
            <a:ext cx="1314446" cy="1314446"/>
          </a:xfrm>
          <a:prstGeom prst="ellipse">
            <a:avLst/>
          </a:prstGeom>
          <a:solidFill>
            <a:schemeClr val="accent1">
              <a:lumMod val="75000"/>
            </a:schemeClr>
          </a:solidFill>
          <a:ln w="19050" cap="sq">
            <a:solidFill>
              <a:schemeClr val="tx1">
                <a:lumMod val="85000"/>
                <a:lumOff val="15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930376" y="2349657"/>
            <a:ext cx="8331248" cy="545068"/>
          </a:xfrm>
          <a:prstGeom prst="rect">
            <a:avLst/>
          </a:prstGeom>
          <a:noFill/>
          <a:ln>
            <a:noFill/>
          </a:ln>
          <a:effectLst/>
        </p:spPr>
        <p:txBody>
          <a:bodyPr vert="horz" wrap="square" lIns="0" tIns="0" rIns="0" bIns="0" rtlCol="0" anchor="b"/>
          <a:lstStyle/>
          <a:p>
            <a:pPr algn="ctr">
              <a:lnSpc>
                <a:spcPct val="100000"/>
              </a:lnSpc>
            </a:pPr>
            <a:endParaRPr kumimoji="1" lang="zh-CN" altLang="en-US"/>
          </a:p>
        </p:txBody>
      </p:sp>
      <p:sp>
        <p:nvSpPr>
          <p:cNvPr id="6" name="标题 1"/>
          <p:cNvSpPr txBox="1"/>
          <p:nvPr/>
        </p:nvSpPr>
        <p:spPr>
          <a:xfrm>
            <a:off x="1930400" y="1501775"/>
            <a:ext cx="8331200" cy="2613025"/>
          </a:xfrm>
          <a:prstGeom prst="rect">
            <a:avLst/>
          </a:prstGeom>
          <a:noFill/>
          <a:ln>
            <a:noFill/>
          </a:ln>
          <a:effectLst/>
        </p:spPr>
        <p:txBody>
          <a:bodyPr vert="horz" wrap="square" lIns="0" tIns="0" rIns="0" bIns="0" rtlCol="0" anchor="t"/>
          <a:lstStyle/>
          <a:p>
            <a:pPr algn="ctr">
              <a:lnSpc>
                <a:spcPct val="130000"/>
              </a:lnSpc>
            </a:pP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Text processing, statistical analysis, visualization</a:t>
            </a: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30000"/>
              </a:lnSpc>
            </a:pP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AND</a:t>
            </a: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30000"/>
              </a:lnSpc>
            </a:pP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Statistical analysis of emoticons and word segmentation.</a:t>
            </a:r>
            <a:endParaRPr kumimoji="1" lang="zh-CN" altLang="en-US"/>
          </a:p>
        </p:txBody>
      </p:sp>
      <p:sp>
        <p:nvSpPr>
          <p:cNvPr id="7" name="标题 1"/>
          <p:cNvSpPr txBox="1"/>
          <p:nvPr/>
        </p:nvSpPr>
        <p:spPr>
          <a:xfrm>
            <a:off x="5787118" y="4554467"/>
            <a:ext cx="617764" cy="617764"/>
          </a:xfrm>
          <a:prstGeom prst="ellipse">
            <a:avLst/>
          </a:prstGeom>
          <a:solidFill>
            <a:schemeClr val="bg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5954816" y="4710413"/>
            <a:ext cx="282368" cy="30587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tx1">
              <a:lumMod val="85000"/>
              <a:lumOff val="15000"/>
            </a:schemeClr>
          </a:solidFill>
          <a:ln w="1860" cap="flat">
            <a:noFill/>
            <a:miter/>
          </a:ln>
          <a:effectLst/>
        </p:spPr>
        <p:txBody>
          <a:bodyPr vert="horz" wrap="square" lIns="91440" tIns="45720" rIns="91440" bIns="45720" rtlCol="0" anchor="ctr"/>
          <a:lstStyle/>
          <a:p>
            <a:pPr algn="l">
              <a:lnSpc>
                <a:spcPct val="100000"/>
              </a:lnSpc>
            </a:pPr>
            <a:endParaRPr kumimoji="1" lang="zh-CN" altLang="en-US"/>
          </a:p>
        </p:txBody>
      </p:sp>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Data Exploration</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37723" y="2120469"/>
            <a:ext cx="606625" cy="606625"/>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p:spPr>
        <p:txBody>
          <a:bodyPr vert="horz" wrap="square" lIns="38100" tIns="38100" rIns="38100" bIns="38100" rtlCol="0" anchor="ctr"/>
          <a:lstStyle/>
          <a:p>
            <a:pPr algn="l">
              <a:lnSpc>
                <a:spcPct val="110000"/>
              </a:lnSpc>
            </a:pPr>
            <a:endParaRPr kumimoji="1" lang="zh-CN" altLang="en-US"/>
          </a:p>
        </p:txBody>
      </p:sp>
      <p:sp>
        <p:nvSpPr>
          <p:cNvPr id="4" name="标题 1"/>
          <p:cNvSpPr txBox="1"/>
          <p:nvPr/>
        </p:nvSpPr>
        <p:spPr>
          <a:xfrm>
            <a:off x="2336134" y="2815794"/>
            <a:ext cx="7507031" cy="687251"/>
          </a:xfrm>
          <a:prstGeom prst="rect">
            <a:avLst/>
          </a:prstGeom>
          <a:noFill/>
          <a:ln cap="sq">
            <a:noFill/>
          </a:ln>
          <a:effectLst/>
        </p:spPr>
        <p:txBody>
          <a:bodyPr vert="horz" wrap="square" lIns="0" tIns="0" rIns="0" bIns="0" rtlCol="0" anchor="b"/>
          <a:lstStyle/>
          <a:p>
            <a:pPr algn="l">
              <a:lnSpc>
                <a:spcPct val="130000"/>
              </a:lnSpc>
            </a:pPr>
            <a:endParaRPr kumimoji="1" lang="zh-CN" altLang="en-US"/>
          </a:p>
        </p:txBody>
      </p:sp>
      <p:sp>
        <p:nvSpPr>
          <p:cNvPr id="5" name="标题 1"/>
          <p:cNvSpPr txBox="1"/>
          <p:nvPr/>
        </p:nvSpPr>
        <p:spPr>
          <a:xfrm>
            <a:off x="2351405" y="2726690"/>
            <a:ext cx="7565390" cy="2236470"/>
          </a:xfrm>
          <a:prstGeom prst="rect">
            <a:avLst/>
          </a:prstGeom>
          <a:noFill/>
          <a:ln>
            <a:noFill/>
          </a:ln>
        </p:spPr>
        <p:txBody>
          <a:bodyPr vert="horz" wrap="square" lIns="0" tIns="0" rIns="0" bIns="0" rtlCol="0" anchor="t"/>
          <a:lstStyle/>
          <a:p>
            <a:pPr algn="l">
              <a:lnSpc>
                <a:spcPct val="150000"/>
              </a:lnSpc>
            </a:pPr>
            <a:r>
              <a:rPr kumimoji="1" lang="en-US" altLang="zh-CN"/>
              <a:t>Natural language processing has many special tasks to do.  </a:t>
            </a:r>
            <a:endParaRPr kumimoji="1" lang="en-US" altLang="zh-CN"/>
          </a:p>
          <a:p>
            <a:pPr algn="l">
              <a:lnSpc>
                <a:spcPct val="150000"/>
              </a:lnSpc>
            </a:pPr>
            <a:r>
              <a:rPr kumimoji="1" lang="en-US" altLang="zh-CN"/>
              <a:t>For example:</a:t>
            </a:r>
            <a:endParaRPr kumimoji="1" lang="en-US" altLang="zh-CN"/>
          </a:p>
          <a:p>
            <a:pPr algn="l">
              <a:lnSpc>
                <a:spcPct val="150000"/>
              </a:lnSpc>
            </a:pPr>
            <a:r>
              <a:rPr kumimoji="1" lang="en-US" altLang="zh-CN"/>
              <a:t>Quantity(word), frequency</a:t>
            </a:r>
            <a:r>
              <a:rPr kumimoji="1" lang="en-US" altLang="zh-CN">
                <a:sym typeface="+mn-ea"/>
              </a:rPr>
              <a:t>(word)</a:t>
            </a:r>
            <a:r>
              <a:rPr kumimoji="1" lang="en-US" altLang="zh-CN"/>
              <a:t>, stop words, </a:t>
            </a:r>
            <a:endParaRPr kumimoji="1" lang="en-US" altLang="zh-CN"/>
          </a:p>
          <a:p>
            <a:pPr algn="l">
              <a:lnSpc>
                <a:spcPct val="150000"/>
              </a:lnSpc>
            </a:pPr>
            <a:r>
              <a:rPr kumimoji="1" lang="en-US" altLang="zh-CN"/>
              <a:t>new word discovery problems inherent in word segmentation problems (use  model to solve them directly without much description), </a:t>
            </a:r>
            <a:endParaRPr kumimoji="1" lang="en-US" altLang="zh-CN"/>
          </a:p>
          <a:p>
            <a:pPr algn="l">
              <a:lnSpc>
                <a:spcPct val="150000"/>
              </a:lnSpc>
            </a:pPr>
            <a:r>
              <a:rPr kumimoji="1" lang="en-US" altLang="zh-CN"/>
              <a:t>and word clouds</a:t>
            </a:r>
            <a:endParaRPr kumimoji="1" lang="en-US" altLang="zh-CN"/>
          </a:p>
        </p:txBody>
      </p:sp>
      <p:sp>
        <p:nvSpPr>
          <p:cNvPr id="6"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Data Exploration</a:t>
            </a:r>
            <a:endParaRPr kumimoji="1" lang="zh-CN" altLang="en-US"/>
          </a:p>
        </p:txBody>
      </p:sp>
      <p:sp>
        <p:nvSpPr>
          <p:cNvPr id="7"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336134" y="2815794"/>
            <a:ext cx="7507031" cy="687251"/>
          </a:xfrm>
          <a:prstGeom prst="rect">
            <a:avLst/>
          </a:prstGeom>
          <a:noFill/>
          <a:ln cap="sq">
            <a:noFill/>
          </a:ln>
          <a:effectLst/>
        </p:spPr>
        <p:txBody>
          <a:bodyPr vert="horz" wrap="square" lIns="0" tIns="0" rIns="0" bIns="0" rtlCol="0" anchor="b"/>
          <a:lstStyle/>
          <a:p>
            <a:pPr algn="l">
              <a:lnSpc>
                <a:spcPct val="130000"/>
              </a:lnSpc>
            </a:pPr>
            <a:endParaRPr kumimoji="1" lang="zh-CN" altLang="en-US"/>
          </a:p>
        </p:txBody>
      </p:sp>
      <p:sp>
        <p:nvSpPr>
          <p:cNvPr id="5" name="标题 1"/>
          <p:cNvSpPr txBox="1"/>
          <p:nvPr/>
        </p:nvSpPr>
        <p:spPr>
          <a:xfrm>
            <a:off x="2351405" y="2726690"/>
            <a:ext cx="7565390" cy="2236470"/>
          </a:xfrm>
          <a:prstGeom prst="rect">
            <a:avLst/>
          </a:prstGeom>
          <a:noFill/>
          <a:ln>
            <a:noFill/>
          </a:ln>
        </p:spPr>
        <p:txBody>
          <a:bodyPr vert="horz" wrap="square" lIns="0" tIns="0" rIns="0" bIns="0" rtlCol="0" anchor="t"/>
          <a:lstStyle/>
          <a:p>
            <a:pPr algn="l">
              <a:lnSpc>
                <a:spcPct val="150000"/>
              </a:lnSpc>
            </a:pPr>
            <a:endParaRPr kumimoji="1" lang="en-US" altLang="zh-CN"/>
          </a:p>
        </p:txBody>
      </p:sp>
      <p:sp>
        <p:nvSpPr>
          <p:cNvPr id="6"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Data Exploration</a:t>
            </a:r>
            <a:endParaRPr kumimoji="1" lang="zh-CN" altLang="en-US"/>
          </a:p>
        </p:txBody>
      </p:sp>
      <p:sp>
        <p:nvSpPr>
          <p:cNvPr id="7"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6" name="图片 5"/>
          <p:cNvPicPr>
            <a:picLocks noChangeAspect="1"/>
          </p:cNvPicPr>
          <p:nvPr/>
        </p:nvPicPr>
        <p:blipFill>
          <a:blip r:embed="rId1"/>
          <a:stretch>
            <a:fillRect/>
          </a:stretch>
        </p:blipFill>
        <p:spPr>
          <a:xfrm>
            <a:off x="6671945" y="2420303"/>
            <a:ext cx="5266690" cy="4159885"/>
          </a:xfrm>
          <a:prstGeom prst="rect">
            <a:avLst/>
          </a:prstGeom>
          <a:noFill/>
          <a:ln>
            <a:noFill/>
          </a:ln>
        </p:spPr>
      </p:pic>
      <p:pic>
        <p:nvPicPr>
          <p:cNvPr id="15" name="图片 4"/>
          <p:cNvPicPr>
            <a:picLocks noChangeAspect="1"/>
          </p:cNvPicPr>
          <p:nvPr/>
        </p:nvPicPr>
        <p:blipFill>
          <a:blip r:embed="rId2"/>
          <a:stretch>
            <a:fillRect/>
          </a:stretch>
        </p:blipFill>
        <p:spPr>
          <a:xfrm>
            <a:off x="3863658" y="1052830"/>
            <a:ext cx="5267325" cy="4519930"/>
          </a:xfrm>
          <a:prstGeom prst="rect">
            <a:avLst/>
          </a:prstGeom>
          <a:noFill/>
          <a:ln>
            <a:noFill/>
          </a:ln>
        </p:spPr>
      </p:pic>
      <p:pic>
        <p:nvPicPr>
          <p:cNvPr id="13" name="图片 3"/>
          <p:cNvPicPr>
            <a:picLocks noChangeAspect="1"/>
          </p:cNvPicPr>
          <p:nvPr/>
        </p:nvPicPr>
        <p:blipFill>
          <a:blip r:embed="rId3"/>
          <a:stretch>
            <a:fillRect/>
          </a:stretch>
        </p:blipFill>
        <p:spPr>
          <a:xfrm>
            <a:off x="2336165" y="2420938"/>
            <a:ext cx="5273040" cy="4213225"/>
          </a:xfrm>
          <a:prstGeom prst="rect">
            <a:avLst/>
          </a:prstGeom>
          <a:noFill/>
          <a:ln>
            <a:noFill/>
          </a:ln>
        </p:spPr>
      </p:pic>
      <p:pic>
        <p:nvPicPr>
          <p:cNvPr id="14" name="图片 2"/>
          <p:cNvPicPr>
            <a:picLocks noChangeAspect="1"/>
          </p:cNvPicPr>
          <p:nvPr/>
        </p:nvPicPr>
        <p:blipFill>
          <a:blip r:embed="rId4"/>
          <a:stretch>
            <a:fillRect/>
          </a:stretch>
        </p:blipFill>
        <p:spPr>
          <a:xfrm>
            <a:off x="263208" y="980440"/>
            <a:ext cx="5272405" cy="4165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636528" y="2273896"/>
            <a:ext cx="7200000" cy="648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342772" y="2273896"/>
            <a:ext cx="1008000" cy="648000"/>
          </a:xfrm>
          <a:prstGeom prst="round2DiagRect">
            <a:avLst>
              <a:gd name="adj1" fmla="val 50000"/>
              <a:gd name="adj2" fmla="val 0"/>
            </a:avLst>
          </a:prstGeom>
          <a:gradFill>
            <a:gsLst>
              <a:gs pos="1000">
                <a:schemeClr val="accent1">
                  <a:lumMod val="60000"/>
                  <a:lumOff val="40000"/>
                  <a:alpha val="100000"/>
                </a:schemeClr>
              </a:gs>
              <a:gs pos="100000">
                <a:schemeClr val="accent1">
                  <a:alpha val="100000"/>
                </a:schemeClr>
              </a:gs>
            </a:gsLst>
            <a:lin ang="3000000" scaled="0"/>
          </a:gradFill>
          <a:ln cap="flat">
            <a:noFill/>
            <a:prstDash val="solid"/>
            <a:miter/>
          </a:ln>
          <a:effectLst>
            <a:outerShdw blurRad="317500" dist="127000" dir="240000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2669650" y="3093601"/>
            <a:ext cx="6840000" cy="251920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There are many solutions for sentiment analysis, </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such as </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(1) CRF</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(2) LSTM</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(3) CNN</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(4) Nezha</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(5) DistilBERT</a:t>
            </a:r>
            <a:endParaRPr kumimoji="1" lang="zh-CN" altLang="en-US"/>
          </a:p>
        </p:txBody>
      </p:sp>
      <p:sp>
        <p:nvSpPr>
          <p:cNvPr id="6" name="标题 1"/>
          <p:cNvSpPr txBox="1"/>
          <p:nvPr/>
        </p:nvSpPr>
        <p:spPr>
          <a:xfrm>
            <a:off x="3646856" y="2363896"/>
            <a:ext cx="5832000" cy="468000"/>
          </a:xfrm>
          <a:prstGeom prst="rect">
            <a:avLst/>
          </a:prstGeom>
          <a:noFill/>
          <a:ln>
            <a:noFill/>
          </a:ln>
        </p:spPr>
        <p:txBody>
          <a:bodyPr vert="horz" wrap="square" lIns="0" tIns="0" rIns="0" bIns="0" rtlCol="0" anchor="ctr"/>
          <a:lstStyle/>
          <a:p>
            <a:pPr algn="l">
              <a:lnSpc>
                <a:spcPct val="130000"/>
              </a:lnSpc>
            </a:pPr>
            <a:endParaRPr kumimoji="1" lang="zh-CN" altLang="en-US"/>
          </a:p>
        </p:txBody>
      </p:sp>
      <p:sp>
        <p:nvSpPr>
          <p:cNvPr id="7" name="标题 1"/>
          <p:cNvSpPr txBox="1"/>
          <p:nvPr/>
        </p:nvSpPr>
        <p:spPr>
          <a:xfrm>
            <a:off x="2486772" y="2381896"/>
            <a:ext cx="720000" cy="432000"/>
          </a:xfrm>
          <a:prstGeom prst="rect">
            <a:avLst/>
          </a:prstGeom>
          <a:noFill/>
          <a:ln>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8"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Sentiment Analysis</a:t>
            </a:r>
            <a:endParaRPr kumimoji="1" lang="zh-CN" altLang="en-US"/>
          </a:p>
        </p:txBody>
      </p:sp>
      <p:sp>
        <p:nvSpPr>
          <p:cNvPr id="9"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5" name="图片 14"/>
          <p:cNvPicPr>
            <a:picLocks noChangeAspect="1"/>
          </p:cNvPicPr>
          <p:nvPr/>
        </p:nvPicPr>
        <p:blipFill>
          <a:blip r:embed="rId1"/>
          <a:stretch>
            <a:fillRect/>
          </a:stretch>
        </p:blipFill>
        <p:spPr>
          <a:xfrm>
            <a:off x="6816090" y="3933190"/>
            <a:ext cx="4714875" cy="2249805"/>
          </a:xfrm>
          <a:prstGeom prst="rect">
            <a:avLst/>
          </a:prstGeom>
        </p:spPr>
      </p:pic>
      <p:pic>
        <p:nvPicPr>
          <p:cNvPr id="16" name="图片 15"/>
          <p:cNvPicPr>
            <a:picLocks noChangeAspect="1"/>
          </p:cNvPicPr>
          <p:nvPr/>
        </p:nvPicPr>
        <p:blipFill>
          <a:blip r:embed="rId2"/>
          <a:stretch>
            <a:fillRect/>
          </a:stretch>
        </p:blipFill>
        <p:spPr>
          <a:xfrm>
            <a:off x="7824470" y="2364105"/>
            <a:ext cx="4184650" cy="2129155"/>
          </a:xfrm>
          <a:prstGeom prst="rect">
            <a:avLst/>
          </a:prstGeom>
        </p:spPr>
      </p:pic>
      <p:pic>
        <p:nvPicPr>
          <p:cNvPr id="17" name="图片 16"/>
          <p:cNvPicPr/>
          <p:nvPr/>
        </p:nvPicPr>
        <p:blipFill>
          <a:blip r:embed="rId3"/>
          <a:stretch>
            <a:fillRect/>
          </a:stretch>
        </p:blipFill>
        <p:spPr>
          <a:xfrm>
            <a:off x="5880100" y="548640"/>
            <a:ext cx="5199380" cy="19837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631323" y="1268691"/>
            <a:ext cx="7200000" cy="648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343917" y="1268691"/>
            <a:ext cx="1008000" cy="648000"/>
          </a:xfrm>
          <a:prstGeom prst="round2DiagRect">
            <a:avLst>
              <a:gd name="adj1" fmla="val 50000"/>
              <a:gd name="adj2" fmla="val 0"/>
            </a:avLst>
          </a:prstGeom>
          <a:gradFill>
            <a:gsLst>
              <a:gs pos="1000">
                <a:schemeClr val="accent1">
                  <a:lumMod val="60000"/>
                  <a:lumOff val="40000"/>
                  <a:alpha val="100000"/>
                </a:schemeClr>
              </a:gs>
              <a:gs pos="100000">
                <a:schemeClr val="accent1">
                  <a:alpha val="100000"/>
                </a:schemeClr>
              </a:gs>
            </a:gsLst>
            <a:lin ang="3000000" scaled="0"/>
          </a:gradFill>
          <a:ln cap="flat">
            <a:noFill/>
            <a:prstDash val="solid"/>
            <a:miter/>
          </a:ln>
          <a:effectLst>
            <a:outerShdw blurRad="317500" dist="127000" dir="240000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2669650" y="3093601"/>
            <a:ext cx="6840000" cy="2519203"/>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6" name="标题 1"/>
          <p:cNvSpPr txBox="1"/>
          <p:nvPr/>
        </p:nvSpPr>
        <p:spPr>
          <a:xfrm>
            <a:off x="2641651" y="1358691"/>
            <a:ext cx="5832000" cy="468000"/>
          </a:xfrm>
          <a:prstGeom prst="rect">
            <a:avLst/>
          </a:prstGeom>
          <a:noFill/>
          <a:ln>
            <a:noFill/>
          </a:ln>
        </p:spPr>
        <p:txBody>
          <a:bodyPr vert="horz" wrap="square" lIns="0" tIns="0" rIns="0" bIns="0" rtlCol="0" anchor="ctr"/>
          <a:lstStyle/>
          <a:p>
            <a:pPr algn="l">
              <a:lnSpc>
                <a:spcPct val="130000"/>
              </a:lnSpc>
            </a:pPr>
            <a:endParaRPr kumimoji="1" lang="zh-CN" altLang="en-US"/>
          </a:p>
        </p:txBody>
      </p:sp>
      <p:sp>
        <p:nvSpPr>
          <p:cNvPr id="7" name="标题 1"/>
          <p:cNvSpPr txBox="1"/>
          <p:nvPr/>
        </p:nvSpPr>
        <p:spPr>
          <a:xfrm>
            <a:off x="1481567" y="1376691"/>
            <a:ext cx="720000" cy="432000"/>
          </a:xfrm>
          <a:prstGeom prst="rect">
            <a:avLst/>
          </a:prstGeom>
          <a:noFill/>
          <a:ln>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8"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b="1">
                <a:ln/>
                <a:solidFill>
                  <a:schemeClr val="tx1"/>
                </a:solidFill>
                <a:effectLst>
                  <a:outerShdw blurRad="38100" dist="19050" dir="2700000" algn="tl" rotWithShape="0">
                    <a:schemeClr val="dk1">
                      <a:alpha val="40000"/>
                    </a:schemeClr>
                  </a:outerShdw>
                </a:effectLst>
              </a:rPr>
              <a:t>Sentiment analysis and statistical analysis and visualization</a:t>
            </a:r>
            <a:endParaRPr kumimoji="1" lang="en-US" altLang="zh-CN" b="1">
              <a:ln/>
              <a:solidFill>
                <a:schemeClr val="tx1"/>
              </a:solidFill>
              <a:effectLst>
                <a:outerShdw blurRad="38100" dist="19050" dir="2700000" algn="tl" rotWithShape="0">
                  <a:schemeClr val="dk1">
                    <a:alpha val="40000"/>
                  </a:schemeClr>
                </a:outerShdw>
              </a:effectLst>
            </a:endParaRPr>
          </a:p>
        </p:txBody>
      </p:sp>
      <p:sp>
        <p:nvSpPr>
          <p:cNvPr id="9"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7"/>
          <p:cNvPicPr>
            <a:picLocks noChangeAspect="1"/>
          </p:cNvPicPr>
          <p:nvPr/>
        </p:nvPicPr>
        <p:blipFill>
          <a:blip r:embed="rId1"/>
          <a:stretch>
            <a:fillRect/>
          </a:stretch>
        </p:blipFill>
        <p:spPr>
          <a:xfrm>
            <a:off x="767715" y="2060258"/>
            <a:ext cx="5269230" cy="3621405"/>
          </a:xfrm>
          <a:prstGeom prst="rect">
            <a:avLst/>
          </a:prstGeom>
          <a:noFill/>
          <a:ln>
            <a:noFill/>
          </a:ln>
        </p:spPr>
      </p:pic>
      <p:pic>
        <p:nvPicPr>
          <p:cNvPr id="24" name="图片 8"/>
          <p:cNvPicPr>
            <a:picLocks noChangeAspect="1"/>
          </p:cNvPicPr>
          <p:nvPr/>
        </p:nvPicPr>
        <p:blipFill>
          <a:blip r:embed="rId2"/>
          <a:stretch>
            <a:fillRect/>
          </a:stretch>
        </p:blipFill>
        <p:spPr>
          <a:xfrm>
            <a:off x="3431223" y="3284855"/>
            <a:ext cx="5264785" cy="3376930"/>
          </a:xfrm>
          <a:prstGeom prst="rect">
            <a:avLst/>
          </a:prstGeom>
          <a:noFill/>
          <a:ln>
            <a:noFill/>
          </a:ln>
        </p:spPr>
      </p:pic>
      <p:pic>
        <p:nvPicPr>
          <p:cNvPr id="25" name="图片 9"/>
          <p:cNvPicPr>
            <a:picLocks noChangeAspect="1"/>
          </p:cNvPicPr>
          <p:nvPr/>
        </p:nvPicPr>
        <p:blipFill>
          <a:blip r:embed="rId3"/>
          <a:stretch>
            <a:fillRect/>
          </a:stretch>
        </p:blipFill>
        <p:spPr>
          <a:xfrm>
            <a:off x="6239828" y="1052830"/>
            <a:ext cx="5266055" cy="3721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linds(horizontal)">
                                      <p:cBhvr>
                                        <p:cTn id="11" dur="500"/>
                                        <p:tgtEl>
                                          <p:spTgt spid="24"/>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2625">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Conclusion and Recommendations</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descr="D:/Users/Pictures/preparation for analysis 2.jpgpreparation for analysis 2"/>
          <p:cNvPicPr>
            <a:picLocks noChangeAspect="1"/>
          </p:cNvPicPr>
          <p:nvPr/>
        </p:nvPicPr>
        <p:blipFill>
          <a:blip r:embed="rId3">
            <a:alphaModFix amt="100000"/>
          </a:blip>
          <a:srcRect t="2902" b="2902"/>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9808013" y="783705"/>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D:/Users/Pictures/Conclusion.jpgConclusion"/>
          <p:cNvPicPr>
            <a:picLocks noChangeAspect="1"/>
          </p:cNvPicPr>
          <p:nvPr/>
        </p:nvPicPr>
        <p:blipFill>
          <a:blip r:embed="rId1">
            <a:alphaModFix amt="100000"/>
          </a:blip>
          <a:srcRect l="5832" r="5832"/>
          <a:stretch>
            <a:fillRect/>
          </a:stretch>
        </p:blipFill>
        <p:spPr>
          <a:xfrm>
            <a:off x="1164673" y="1556967"/>
            <a:ext cx="5400675" cy="4090267"/>
          </a:xfrm>
          <a:custGeom>
            <a:avLst/>
            <a:gdLst/>
            <a:ahLst/>
            <a:cxnLst/>
            <a:rect l="l" t="t" r="r" b="b"/>
            <a:pathLst>
              <a:path w="5400675" h="4090267">
                <a:moveTo>
                  <a:pt x="0" y="0"/>
                </a:moveTo>
                <a:lnTo>
                  <a:pt x="5400675" y="0"/>
                </a:lnTo>
                <a:lnTo>
                  <a:pt x="5400675" y="4090267"/>
                </a:lnTo>
                <a:lnTo>
                  <a:pt x="0" y="4090267"/>
                </a:lnTo>
                <a:close/>
              </a:path>
            </a:pathLst>
          </a:custGeom>
          <a:noFill/>
          <a:ln>
            <a:noFill/>
          </a:ln>
        </p:spPr>
      </p:pic>
      <p:sp>
        <p:nvSpPr>
          <p:cNvPr id="4" name="标题 1"/>
          <p:cNvSpPr txBox="1"/>
          <p:nvPr/>
        </p:nvSpPr>
        <p:spPr>
          <a:xfrm>
            <a:off x="6879427" y="1506166"/>
            <a:ext cx="4294615" cy="4145185"/>
          </a:xfrm>
          <a:prstGeom prst="roundRect">
            <a:avLst>
              <a:gd name="adj" fmla="val 4810"/>
            </a:avLst>
          </a:prstGeom>
          <a:solidFill>
            <a:schemeClr val="bg1"/>
          </a:solidFill>
          <a:ln cap="flat">
            <a:noFill/>
            <a:prstDash val="solid"/>
            <a:miter/>
          </a:ln>
          <a:effectLst>
            <a:outerShdw blurRad="241300" dist="38100" algn="ctr" rotWithShape="0">
              <a:schemeClr val="accent1">
                <a:alpha val="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086600" y="2864678"/>
            <a:ext cx="3873500" cy="589722"/>
          </a:xfrm>
          <a:prstGeom prst="rect">
            <a:avLst/>
          </a:prstGeom>
          <a:noFill/>
          <a:ln cap="sq">
            <a:noFill/>
          </a:ln>
          <a:effectLst/>
        </p:spPr>
        <p:txBody>
          <a:bodyPr vert="horz" wrap="square" lIns="85039" tIns="42520" rIns="85039" bIns="42520" rtlCol="0" anchor="ctr"/>
          <a:lstStyle/>
          <a:p>
            <a:pPr algn="ctr">
              <a:lnSpc>
                <a:spcPct val="130000"/>
              </a:lnSpc>
            </a:pPr>
            <a:endParaRPr kumimoji="1" lang="zh-CN" altLang="en-US"/>
          </a:p>
        </p:txBody>
      </p:sp>
      <p:sp>
        <p:nvSpPr>
          <p:cNvPr id="6" name="标题 1"/>
          <p:cNvSpPr txBox="1"/>
          <p:nvPr/>
        </p:nvSpPr>
        <p:spPr>
          <a:xfrm>
            <a:off x="7086600" y="3506162"/>
            <a:ext cx="3873500" cy="1891338"/>
          </a:xfrm>
          <a:prstGeom prst="rect">
            <a:avLst/>
          </a:prstGeom>
          <a:noFill/>
          <a:ln>
            <a:noFill/>
          </a:ln>
        </p:spPr>
        <p:txBody>
          <a:bodyPr vert="horz" wrap="square" lIns="0" tIns="0" rIns="0" bIns="0" rtlCol="0" anchor="t"/>
          <a:lstStyle/>
          <a:p>
            <a:pPr algn="ctr">
              <a:lnSpc>
                <a:spcPct val="150000"/>
              </a:lnSpc>
            </a:pPr>
            <a:r>
              <a:rPr kumimoji="1" lang="en-US" altLang="zh-CN"/>
              <a:t>The three core tasks of crawler, multi-platform data merging, and sentiment analysis model have basically achieved the design goals.</a:t>
            </a:r>
            <a:endParaRPr kumimoji="1" lang="en-US" altLang="zh-CN"/>
          </a:p>
        </p:txBody>
      </p:sp>
      <p:sp>
        <p:nvSpPr>
          <p:cNvPr id="7" name="标题 1"/>
          <p:cNvSpPr txBox="1"/>
          <p:nvPr/>
        </p:nvSpPr>
        <p:spPr>
          <a:xfrm>
            <a:off x="8557024" y="1763744"/>
            <a:ext cx="939420" cy="939418"/>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795755" y="2002474"/>
            <a:ext cx="461958" cy="461958"/>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Summary</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D:/Users/Pictures/Future Works.jpgFuture Works"/>
          <p:cNvPicPr>
            <a:picLocks noChangeAspect="1"/>
          </p:cNvPicPr>
          <p:nvPr/>
        </p:nvPicPr>
        <p:blipFill>
          <a:blip r:embed="rId1">
            <a:alphaModFix amt="100000"/>
          </a:blip>
          <a:srcRect l="8335" r="8335"/>
          <a:stretch>
            <a:fillRect/>
          </a:stretch>
        </p:blipFill>
        <p:spPr>
          <a:xfrm>
            <a:off x="660400" y="1922200"/>
            <a:ext cx="5220000" cy="3420000"/>
          </a:xfrm>
          <a:custGeom>
            <a:avLst/>
            <a:gdLst/>
            <a:ahLst/>
            <a:cxnLst/>
            <a:rect l="l" t="t" r="r" b="b"/>
            <a:pathLst>
              <a:path w="5220000" h="3420000">
                <a:moveTo>
                  <a:pt x="0" y="0"/>
                </a:moveTo>
                <a:lnTo>
                  <a:pt x="5220000" y="0"/>
                </a:lnTo>
                <a:lnTo>
                  <a:pt x="5220000" y="3420000"/>
                </a:lnTo>
                <a:lnTo>
                  <a:pt x="0" y="3420000"/>
                </a:lnTo>
                <a:close/>
              </a:path>
            </a:pathLst>
          </a:custGeom>
          <a:noFill/>
          <a:ln>
            <a:noFill/>
          </a:ln>
        </p:spPr>
      </p:pic>
      <p:sp>
        <p:nvSpPr>
          <p:cNvPr id="4" name="标题 1"/>
          <p:cNvSpPr txBox="1"/>
          <p:nvPr/>
        </p:nvSpPr>
        <p:spPr>
          <a:xfrm>
            <a:off x="6298900" y="1922200"/>
            <a:ext cx="5220000" cy="3420000"/>
          </a:xfrm>
          <a:prstGeom prst="rect">
            <a:avLst/>
          </a:prstGeom>
          <a:solidFill>
            <a:schemeClr val="bg1"/>
          </a:solidFill>
          <a:ln w="12700" cap="sq">
            <a:solidFill>
              <a:schemeClr val="bg1"/>
            </a:solidFill>
            <a:miter/>
          </a:ln>
          <a:effectLst>
            <a:outerShdw blurRad="381000" dist="127000" dir="5400000" sx="102000" sy="102000" algn="t" rotWithShape="0">
              <a:schemeClr val="accent1">
                <a:lumMod val="40000"/>
                <a:lumOff val="60000"/>
                <a:alpha val="15000"/>
              </a:schemeClr>
            </a:outerShdw>
          </a:effectLst>
        </p:spPr>
        <p:txBody>
          <a:bodyPr vert="horz" wrap="square" lIns="0" tIns="0" rIns="0" bIns="0" rtlCol="0" anchor="t"/>
          <a:lstStyle/>
          <a:p>
            <a:pPr algn="just">
              <a:lnSpc>
                <a:spcPct val="110000"/>
              </a:lnSpc>
            </a:pPr>
            <a:endParaRPr kumimoji="1" lang="zh-CN" altLang="en-US"/>
          </a:p>
        </p:txBody>
      </p:sp>
      <p:sp>
        <p:nvSpPr>
          <p:cNvPr id="5" name="标题 1"/>
          <p:cNvSpPr txBox="1"/>
          <p:nvPr/>
        </p:nvSpPr>
        <p:spPr>
          <a:xfrm>
            <a:off x="6298900" y="1922200"/>
            <a:ext cx="5220000" cy="72000"/>
          </a:xfrm>
          <a:prstGeom prst="rect">
            <a:avLst/>
          </a:prstGeom>
          <a:solidFill>
            <a:schemeClr val="accent1"/>
          </a:solidFill>
          <a:ln cap="sq">
            <a:noFill/>
            <a:prstDash val="solid"/>
            <a:miter/>
          </a:ln>
          <a:effectLst/>
        </p:spPr>
        <p:txBody>
          <a:bodyPr vert="horz" wrap="square" lIns="274320" tIns="0" rIns="182880" bIns="274320" rtlCol="0" anchor="b"/>
          <a:lstStyle/>
          <a:p>
            <a:pPr algn="l">
              <a:lnSpc>
                <a:spcPct val="130000"/>
              </a:lnSpc>
            </a:pPr>
            <a:endParaRPr kumimoji="1" lang="zh-CN" altLang="en-US"/>
          </a:p>
        </p:txBody>
      </p:sp>
      <p:sp>
        <p:nvSpPr>
          <p:cNvPr id="6" name="标题 1"/>
          <p:cNvSpPr txBox="1"/>
          <p:nvPr/>
        </p:nvSpPr>
        <p:spPr>
          <a:xfrm>
            <a:off x="6658901" y="2132981"/>
            <a:ext cx="4320000" cy="792000"/>
          </a:xfrm>
          <a:prstGeom prst="rect">
            <a:avLst/>
          </a:prstGeom>
          <a:noFill/>
          <a:ln>
            <a:noFill/>
          </a:ln>
        </p:spPr>
        <p:txBody>
          <a:bodyPr vert="horz" wrap="square" lIns="0" tIns="0" rIns="0" bIns="0" rtlCol="0" anchor="ctr"/>
          <a:lstStyle/>
          <a:p>
            <a:pPr algn="l">
              <a:lnSpc>
                <a:spcPct val="130000"/>
              </a:lnSpc>
            </a:pPr>
            <a:endParaRPr kumimoji="1" lang="zh-CN" altLang="en-US"/>
          </a:p>
        </p:txBody>
      </p:sp>
      <p:sp>
        <p:nvSpPr>
          <p:cNvPr id="7" name="标题 1"/>
          <p:cNvSpPr txBox="1"/>
          <p:nvPr/>
        </p:nvSpPr>
        <p:spPr>
          <a:xfrm>
            <a:off x="6658901" y="2963081"/>
            <a:ext cx="4320000" cy="2088000"/>
          </a:xfrm>
          <a:prstGeom prst="rect">
            <a:avLst/>
          </a:prstGeom>
          <a:noFill/>
          <a:ln>
            <a:noFill/>
          </a:ln>
        </p:spPr>
        <p:txBody>
          <a:bodyPr vert="horz" wrap="square" lIns="0" tIns="0" rIns="0" bIns="0" rtlCol="0" anchor="t"/>
          <a:lstStyle/>
          <a:p>
            <a:pPr algn="l">
              <a:lnSpc>
                <a:spcPct val="150000"/>
              </a:lnSpc>
            </a:pPr>
            <a:r>
              <a:rPr kumimoji="1" lang="en-US" altLang="zh-CN"/>
              <a:t>(1) Improve data acquisition capabilities.</a:t>
            </a:r>
            <a:endParaRPr kumimoji="1" lang="en-US" altLang="zh-CN"/>
          </a:p>
          <a:p>
            <a:pPr algn="l">
              <a:lnSpc>
                <a:spcPct val="150000"/>
              </a:lnSpc>
            </a:pPr>
            <a:r>
              <a:rPr kumimoji="1" lang="en-US" altLang="zh-CN"/>
              <a:t>(2) Improve the predictive ability of sentiment analysis models.</a:t>
            </a:r>
            <a:endParaRPr kumimoji="1" lang="en-US" altLang="zh-CN"/>
          </a:p>
          <a:p>
            <a:pPr algn="l">
              <a:lnSpc>
                <a:spcPct val="150000"/>
              </a:lnSpc>
            </a:pPr>
            <a:r>
              <a:rPr kumimoji="1" lang="en-US" altLang="zh-CN"/>
              <a:t>(3) Study the propagation mechanism.</a:t>
            </a:r>
            <a:endParaRPr kumimoji="1" lang="en-US" altLang="zh-CN"/>
          </a:p>
        </p:txBody>
      </p:sp>
      <p:sp>
        <p:nvSpPr>
          <p:cNvPr id="8"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Future Works</a:t>
            </a:r>
            <a:endParaRPr kumimoji="1" lang="zh-CN" altLang="en-US"/>
          </a:p>
        </p:txBody>
      </p:sp>
      <p:sp>
        <p:nvSpPr>
          <p:cNvPr id="9"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8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H="1">
            <a:off x="6038346" y="-103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8103343" flipH="1">
            <a:off x="6617971" y="26729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flipV="1">
            <a:off x="0"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flipV="1">
            <a:off x="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52351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1588482"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2">
            <a:alphaModFix amt="100000"/>
          </a:blip>
          <a:srcRect l="20352" t="10687" r="14213" b="5672"/>
          <a:stretch>
            <a:fillRect/>
          </a:stretch>
        </p:blipFill>
        <p:spPr>
          <a:xfrm>
            <a:off x="6866831" y="17418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sp>
        <p:nvSpPr>
          <p:cNvPr id="11" name="标题 1"/>
          <p:cNvSpPr txBox="1"/>
          <p:nvPr/>
        </p:nvSpPr>
        <p:spPr>
          <a:xfrm>
            <a:off x="898669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2" name="图片 11"/>
          <p:cNvPicPr>
            <a:picLocks noChangeAspect="1"/>
          </p:cNvPicPr>
          <p:nvPr/>
        </p:nvPicPr>
        <p:blipFill>
          <a:blip r:embed="rId3">
            <a:alphaModFix amt="100000"/>
          </a:blip>
          <a:srcRect l="1040" r="1040"/>
          <a:stretch>
            <a:fillRect/>
          </a:stretch>
        </p:blipFill>
        <p:spPr>
          <a:xfrm>
            <a:off x="7219277" y="20423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13" name="标题 1"/>
          <p:cNvSpPr txBox="1"/>
          <p:nvPr/>
        </p:nvSpPr>
        <p:spPr>
          <a:xfrm>
            <a:off x="8656602" y="1247140"/>
            <a:ext cx="3680813" cy="934186"/>
          </a:xfrm>
          <a:prstGeom prst="rect">
            <a:avLst/>
          </a:prstGeom>
          <a:noFill/>
          <a:ln>
            <a:noFill/>
          </a:ln>
        </p:spPr>
        <p:txBody>
          <a:bodyPr vert="horz" wrap="square" lIns="0" tIns="0" rIns="0" bIns="0" rtlCol="0" anchor="t"/>
          <a:lstStyle/>
          <a:p>
            <a:pPr algn="l">
              <a:lnSpc>
                <a:spcPct val="110000"/>
              </a:lnSpc>
            </a:pPr>
            <a:r>
              <a:rPr kumimoji="1"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rPr>
              <a:t>Research Design &amp; Analysis</a:t>
            </a:r>
            <a:endParaRPr kumimoji="1"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标题 1"/>
          <p:cNvSpPr txBox="1"/>
          <p:nvPr/>
        </p:nvSpPr>
        <p:spPr>
          <a:xfrm>
            <a:off x="6546902" y="129540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1" flipV="1">
            <a:off x="583220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58562" y="261004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0800000" flipH="1">
            <a:off x="-642207" y="246888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28667" y="2362690"/>
            <a:ext cx="5272693" cy="1787768"/>
          </a:xfrm>
          <a:prstGeom prst="rect">
            <a:avLst/>
          </a:prstGeom>
          <a:noFill/>
          <a:ln>
            <a:noFill/>
          </a:ln>
        </p:spPr>
        <p:txBody>
          <a:bodyPr vert="horz" wrap="square" lIns="0" tIns="0" rIns="0" bIns="0" rtlCol="0" anchor="ctr"/>
          <a:lstStyle/>
          <a:p>
            <a:pPr algn="l">
              <a:lnSpc>
                <a:spcPct val="130000"/>
              </a:lnSpc>
            </a:pPr>
            <a:r>
              <a:rPr kumimoji="1" lang="en-US" altLang="zh-CN" sz="5400" b="1">
                <a:ln/>
                <a:solidFill>
                  <a:schemeClr val="tx1"/>
                </a:solidFill>
                <a:effectLst>
                  <a:outerShdw blurRad="38100" dist="19050" dir="2700000" algn="tl" rotWithShape="0">
                    <a:schemeClr val="dk1">
                      <a:alpha val="40000"/>
                    </a:schemeClr>
                  </a:outerShdw>
                </a:effectLst>
                <a:latin typeface="标准粗黑" panose="02000503000000000000" charset="-122"/>
                <a:ea typeface="标准粗黑" panose="02000503000000000000" charset="-122"/>
                <a:cs typeface="OPPOSans H" panose="00020600040101010101" charset="-122"/>
                <a:sym typeface="标准粗黑" panose="02000503000000000000" charset="-122"/>
              </a:rPr>
              <a:t>Thanks</a:t>
            </a:r>
            <a:endParaRPr kumimoji="1" lang="en-US" altLang="zh-CN" sz="5400" b="1">
              <a:ln/>
              <a:solidFill>
                <a:schemeClr val="tx1"/>
              </a:solidFill>
              <a:effectLst>
                <a:outerShdw blurRad="38100" dist="19050" dir="2700000" algn="tl" rotWithShape="0">
                  <a:schemeClr val="dk1">
                    <a:alpha val="40000"/>
                  </a:schemeClr>
                </a:outerShdw>
              </a:effectLst>
              <a:latin typeface="标准粗黑" panose="02000503000000000000" charset="-122"/>
              <a:ea typeface="标准粗黑" panose="02000503000000000000" charset="-122"/>
              <a:cs typeface="OPPOSans H" panose="00020600040101010101" charset="-122"/>
              <a:sym typeface="标准粗黑" panose="02000503000000000000" charset="-122"/>
            </a:endParaRPr>
          </a:p>
        </p:txBody>
      </p:sp>
      <p:sp>
        <p:nvSpPr>
          <p:cNvPr id="19" name="标题 1"/>
          <p:cNvSpPr txBox="1"/>
          <p:nvPr/>
        </p:nvSpPr>
        <p:spPr>
          <a:xfrm>
            <a:off x="4334796" y="908050"/>
            <a:ext cx="1450168" cy="145016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34085" y="5217160"/>
            <a:ext cx="2659380" cy="528955"/>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22698" y="5174076"/>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77698" y="5289566"/>
            <a:ext cx="1425828" cy="330219"/>
          </a:xfrm>
          <a:prstGeom prst="rect">
            <a:avLst/>
          </a:prstGeom>
          <a:noFill/>
          <a:ln>
            <a:noFill/>
          </a:ln>
        </p:spPr>
        <p:txBody>
          <a:bodyPr vert="horz" wrap="square" lIns="0" tIns="0" rIns="0" bIns="0" rtlCol="0" anchor="t"/>
          <a:lstStyle/>
          <a:p>
            <a:pPr algn="ctr">
              <a:lnSpc>
                <a:spcPct val="130000"/>
              </a:lnSpc>
            </a:pPr>
            <a:r>
              <a:rPr kumimoji="1" lang="en-US" altLang="zh-CN">
                <a:solidFill>
                  <a:schemeClr val="bg1"/>
                </a:solidFill>
              </a:rPr>
              <a:t>Reporter</a:t>
            </a:r>
            <a:endParaRPr kumimoji="1" lang="en-US" altLang="zh-CN">
              <a:solidFill>
                <a:schemeClr val="bg1"/>
              </a:solidFill>
            </a:endParaRPr>
          </a:p>
        </p:txBody>
      </p:sp>
      <p:sp>
        <p:nvSpPr>
          <p:cNvPr id="23" name="标题 1"/>
          <p:cNvSpPr txBox="1"/>
          <p:nvPr/>
        </p:nvSpPr>
        <p:spPr>
          <a:xfrm>
            <a:off x="1775460" y="5289550"/>
            <a:ext cx="1922145" cy="330200"/>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TianFengshou</a:t>
            </a:r>
            <a:endParaRPr kumimoji="1" lang="zh-CN" altLang="en-US"/>
          </a:p>
        </p:txBody>
      </p:sp>
      <p:sp>
        <p:nvSpPr>
          <p:cNvPr id="24" name="标题 1"/>
          <p:cNvSpPr txBox="1"/>
          <p:nvPr/>
        </p:nvSpPr>
        <p:spPr>
          <a:xfrm>
            <a:off x="4008275" y="5228452"/>
            <a:ext cx="2418319"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564104" y="5174076"/>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564189" y="529464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Time</a:t>
            </a:r>
            <a:endParaRPr kumimoji="1" lang="zh-CN" altLang="en-US"/>
          </a:p>
        </p:txBody>
      </p:sp>
      <p:sp>
        <p:nvSpPr>
          <p:cNvPr id="27" name="标题 1"/>
          <p:cNvSpPr txBox="1"/>
          <p:nvPr/>
        </p:nvSpPr>
        <p:spPr>
          <a:xfrm>
            <a:off x="4800101" y="529464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2025.01</a:t>
            </a:r>
            <a:endParaRPr kumimoji="1" lang="zh-CN" altLang="en-US"/>
          </a:p>
        </p:txBody>
      </p:sp>
      <p:sp>
        <p:nvSpPr>
          <p:cNvPr id="28" name="标题 1"/>
          <p:cNvSpPr txBox="1"/>
          <p:nvPr/>
        </p:nvSpPr>
        <p:spPr>
          <a:xfrm>
            <a:off x="8698888"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656211"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9886096"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9843419"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11047904"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11005227"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11142499"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8820735"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10004331"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flipV="1">
            <a:off x="660400" y="6082162"/>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8" name="标题 1"/>
          <p:cNvCxnSpPr/>
          <p:nvPr/>
        </p:nvCxnSpPr>
        <p:spPr>
          <a:xfrm>
            <a:off x="1818640" y="6134100"/>
            <a:ext cx="3982720" cy="0"/>
          </a:xfrm>
          <a:prstGeom prst="line">
            <a:avLst/>
          </a:prstGeom>
          <a:noFill/>
          <a:ln w="31750" cap="sq">
            <a:gradFill>
              <a:gsLst>
                <a:gs pos="16000">
                  <a:schemeClr val="accent1">
                    <a:alpha val="0"/>
                  </a:schemeClr>
                </a:gs>
                <a:gs pos="100000">
                  <a:schemeClr val="accent1"/>
                </a:gs>
              </a:gsLst>
              <a:lin ang="10800000" scaled="0"/>
            </a:gradFill>
            <a:miter/>
          </a:ln>
        </p:spPr>
      </p:cxnSp>
      <p:sp>
        <p:nvSpPr>
          <p:cNvPr id="39" name="标题 1"/>
          <p:cNvSpPr txBox="1"/>
          <p:nvPr/>
        </p:nvSpPr>
        <p:spPr>
          <a:xfrm>
            <a:off x="528667" y="764145"/>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r>
              <a:rPr kumimoji="1" lang="en-US" altLang="zh-CN"/>
              <a:t>Bye</a:t>
            </a:r>
            <a:endParaRPr kumimoji="1" lang="en-US" altLang="zh-CN"/>
          </a:p>
        </p:txBody>
      </p:sp>
      <p:grpSp>
        <p:nvGrpSpPr>
          <p:cNvPr id="41" name="组合 40"/>
          <p:cNvGrpSpPr/>
          <p:nvPr/>
        </p:nvGrpSpPr>
        <p:grpSpPr>
          <a:xfrm>
            <a:off x="632223" y="4731571"/>
            <a:ext cx="5035530" cy="143244"/>
            <a:chOff x="632223" y="4731571"/>
            <a:chExt cx="5035530" cy="143244"/>
          </a:xfrm>
        </p:grpSpPr>
        <p:sp>
          <p:nvSpPr>
            <p:cNvPr id="42" name="标题 1"/>
            <p:cNvSpPr txBox="1"/>
            <p:nvPr/>
          </p:nvSpPr>
          <p:spPr>
            <a:xfrm>
              <a:off x="632223" y="4731571"/>
              <a:ext cx="143244" cy="143244"/>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a:off x="892726" y="4731571"/>
              <a:ext cx="143244" cy="143244"/>
            </a:xfrm>
            <a:prstGeom prst="ellipse">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a:off x="1153229" y="4731571"/>
              <a:ext cx="143244" cy="143244"/>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rot="10800000" flipH="1">
              <a:off x="1440506" y="4780333"/>
              <a:ext cx="4227247" cy="45719"/>
            </a:xfrm>
            <a:prstGeom prst="rect">
              <a:avLst/>
            </a:prstGeom>
            <a:gradFill>
              <a:gsLst>
                <a:gs pos="33000">
                  <a:schemeClr val="accent1">
                    <a:lumMod val="60000"/>
                    <a:lumOff val="40000"/>
                  </a:schemeClr>
                </a:gs>
                <a:gs pos="100000">
                  <a:schemeClr val="accent1">
                    <a:lumMod val="40000"/>
                    <a:lumOff val="6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grpSp>
      <p:sp>
        <p:nvSpPr>
          <p:cNvPr id="46" name="标题 1"/>
          <p:cNvSpPr txBox="1"/>
          <p:nvPr/>
        </p:nvSpPr>
        <p:spPr>
          <a:xfrm>
            <a:off x="632223" y="1576959"/>
            <a:ext cx="3680813" cy="689044"/>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4E95D9">
                    <a:alpha val="25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3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Introduction</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descr="D:/Users/Pictures/Data Science Life Cycle.pngData Science Life Cycle"/>
          <p:cNvPicPr>
            <a:picLocks noChangeAspect="1"/>
          </p:cNvPicPr>
          <p:nvPr/>
        </p:nvPicPr>
        <p:blipFill>
          <a:blip r:embed="rId3">
            <a:alphaModFix amt="100000"/>
          </a:blip>
          <a:srcRect t="6477" b="6477"/>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9808013" y="783705"/>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4498900" y="1275434"/>
            <a:ext cx="7020000" cy="828000"/>
          </a:xfrm>
          <a:prstGeom prst="rect">
            <a:avLst/>
          </a:prstGeom>
          <a:noFill/>
          <a:ln>
            <a:noFill/>
          </a:ln>
        </p:spPr>
        <p:txBody>
          <a:bodyPr vert="horz" wrap="square" lIns="0" tIns="0" rIns="0" bIns="0" rtlCol="0" anchor="t"/>
          <a:lstStyle/>
          <a:p>
            <a:pPr algn="l">
              <a:lnSpc>
                <a:spcPct val="14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The rise of social media has made sentiment analysis crucial for understanding public opinion.</a:t>
            </a:r>
            <a:endParaRPr kumimoji="1" lang="zh-CN" altLang="en-US"/>
          </a:p>
        </p:txBody>
      </p:sp>
      <p:sp>
        <p:nvSpPr>
          <p:cNvPr id="4" name="标题 1"/>
          <p:cNvSpPr txBox="1"/>
          <p:nvPr>
            <p:custDataLst>
              <p:tags r:id="rId2"/>
            </p:custDataLst>
          </p:nvPr>
        </p:nvSpPr>
        <p:spPr>
          <a:xfrm>
            <a:off x="4277969" y="1359175"/>
            <a:ext cx="90000" cy="9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a:off x="4498900" y="2216981"/>
            <a:ext cx="7020000" cy="828000"/>
          </a:xfrm>
          <a:prstGeom prst="rect">
            <a:avLst/>
          </a:prstGeom>
          <a:noFill/>
          <a:ln>
            <a:noFill/>
          </a:ln>
        </p:spPr>
        <p:txBody>
          <a:bodyPr vert="horz" wrap="square" lIns="0" tIns="0" rIns="0" bIns="0" rtlCol="0" anchor="t"/>
          <a:lstStyle/>
          <a:p>
            <a:pPr algn="l">
              <a:lnSpc>
                <a:spcPct val="14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This study focuses on analyzing short text data from various social media platforms in China.</a:t>
            </a:r>
            <a:endParaRPr kumimoji="1" lang="zh-CN" altLang="en-US"/>
          </a:p>
        </p:txBody>
      </p:sp>
      <p:sp>
        <p:nvSpPr>
          <p:cNvPr id="6" name="标题 1"/>
          <p:cNvSpPr txBox="1"/>
          <p:nvPr>
            <p:custDataLst>
              <p:tags r:id="rId4"/>
            </p:custDataLst>
          </p:nvPr>
        </p:nvSpPr>
        <p:spPr>
          <a:xfrm>
            <a:off x="4277969" y="2300722"/>
            <a:ext cx="90000" cy="9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0398" y="1275433"/>
            <a:ext cx="3331157" cy="1769548"/>
          </a:xfrm>
          <a:prstGeom prst="rect">
            <a:avLst/>
          </a:prstGeom>
          <a:noFill/>
          <a:ln>
            <a:noFill/>
          </a:ln>
        </p:spPr>
        <p:txBody>
          <a:bodyPr vert="horz" wrap="square" lIns="0" tIns="0" rIns="0" bIns="0" rtlCol="0" anchor="ctr"/>
          <a:lstStyle/>
          <a:p>
            <a:pPr algn="l">
              <a:lnSpc>
                <a:spcPct val="140000"/>
              </a:lnSpc>
            </a:pPr>
            <a:endParaRPr kumimoji="1" lang="zh-CN" altLang="en-US"/>
          </a:p>
        </p:txBody>
      </p:sp>
      <p:pic>
        <p:nvPicPr>
          <p:cNvPr id="8" name="图片 7" descr="D:/Users/Pictures/weibo.pngweibo"/>
          <p:cNvPicPr>
            <a:picLocks noChangeAspect="1"/>
          </p:cNvPicPr>
          <p:nvPr/>
        </p:nvPicPr>
        <p:blipFill>
          <a:blip r:embed="rId5">
            <a:alphaModFix amt="100000"/>
          </a:blip>
          <a:srcRect l="9337" r="9337"/>
          <a:stretch>
            <a:fillRect/>
          </a:stretch>
        </p:blipFill>
        <p:spPr>
          <a:xfrm>
            <a:off x="660400" y="3265113"/>
            <a:ext cx="2164268" cy="2158171"/>
          </a:xfrm>
          <a:prstGeom prst="rect">
            <a:avLst/>
          </a:prstGeom>
          <a:noFill/>
          <a:ln>
            <a:noFill/>
          </a:ln>
        </p:spPr>
      </p:pic>
      <p:pic>
        <p:nvPicPr>
          <p:cNvPr id="9" name="图片 8" descr="D:/Users/Pictures/zhihu.pngzhihu"/>
          <p:cNvPicPr>
            <a:picLocks noChangeAspect="1"/>
          </p:cNvPicPr>
          <p:nvPr/>
        </p:nvPicPr>
        <p:blipFill>
          <a:blip r:embed="rId6">
            <a:alphaModFix amt="100000"/>
          </a:blip>
          <a:srcRect t="132" b="132"/>
          <a:stretch>
            <a:fillRect/>
          </a:stretch>
        </p:blipFill>
        <p:spPr>
          <a:xfrm>
            <a:off x="3198833" y="3265113"/>
            <a:ext cx="2341067" cy="2334970"/>
          </a:xfrm>
          <a:prstGeom prst="rect">
            <a:avLst/>
          </a:prstGeom>
          <a:noFill/>
          <a:ln>
            <a:noFill/>
          </a:ln>
        </p:spPr>
      </p:pic>
      <p:pic>
        <p:nvPicPr>
          <p:cNvPr id="10" name="图片 9" descr="D:/Users/Pictures/xioahongshu.pngxioahongshu"/>
          <p:cNvPicPr>
            <a:picLocks noChangeAspect="1"/>
          </p:cNvPicPr>
          <p:nvPr/>
        </p:nvPicPr>
        <p:blipFill>
          <a:blip r:embed="rId7">
            <a:alphaModFix amt="100000"/>
          </a:blip>
          <a:srcRect l="23721" r="23721"/>
          <a:stretch>
            <a:fillRect/>
          </a:stretch>
        </p:blipFill>
        <p:spPr>
          <a:xfrm>
            <a:off x="5920467" y="3265113"/>
            <a:ext cx="2517866" cy="2517866"/>
          </a:xfrm>
          <a:prstGeom prst="rect">
            <a:avLst/>
          </a:prstGeom>
          <a:noFill/>
          <a:ln>
            <a:noFill/>
          </a:ln>
        </p:spPr>
      </p:pic>
      <p:pic>
        <p:nvPicPr>
          <p:cNvPr id="11" name="图片 10" descr="D:/Users/Pictures/b站.jpgb站"/>
          <p:cNvPicPr>
            <a:picLocks noChangeAspect="1"/>
          </p:cNvPicPr>
          <p:nvPr/>
        </p:nvPicPr>
        <p:blipFill>
          <a:blip r:embed="rId8">
            <a:alphaModFix amt="100000"/>
          </a:blip>
          <a:srcRect l="16731" r="16731"/>
          <a:stretch>
            <a:fillRect/>
          </a:stretch>
        </p:blipFill>
        <p:spPr>
          <a:xfrm>
            <a:off x="8818138" y="3265113"/>
            <a:ext cx="2700762" cy="2700762"/>
          </a:xfrm>
          <a:prstGeom prst="rect">
            <a:avLst/>
          </a:prstGeom>
          <a:noFill/>
          <a:ln>
            <a:noFill/>
          </a:ln>
        </p:spPr>
      </p:pic>
      <p:sp>
        <p:nvSpPr>
          <p:cNvPr id="12"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Research Background</a:t>
            </a:r>
            <a:endParaRPr kumimoji="1" lang="zh-CN" altLang="en-US"/>
          </a:p>
        </p:txBody>
      </p:sp>
      <p:sp>
        <p:nvSpPr>
          <p:cNvPr id="13"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21400083" flipH="1">
            <a:off x="1674234" y="1774704"/>
            <a:ext cx="8640000" cy="3960000"/>
          </a:xfrm>
          <a:prstGeom prst="roundRect">
            <a:avLst>
              <a:gd name="adj" fmla="val 7202"/>
            </a:avLst>
          </a:prstGeom>
          <a:solidFill>
            <a:schemeClr val="accent1"/>
          </a:solidFill>
          <a:ln w="57150" cap="rnd">
            <a:noFill/>
            <a:round/>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1674234" y="1774704"/>
            <a:ext cx="8640000" cy="3960000"/>
          </a:xfrm>
          <a:prstGeom prst="roundRect">
            <a:avLst>
              <a:gd name="adj" fmla="val 7202"/>
            </a:avLst>
          </a:prstGeom>
          <a:solidFill>
            <a:schemeClr val="bg1"/>
          </a:solidFill>
          <a:ln w="12700" cap="rnd">
            <a:solidFill>
              <a:schemeClr val="accent1"/>
            </a:solidFill>
            <a:round/>
          </a:ln>
          <a:effectLst/>
        </p:spPr>
        <p:txBody>
          <a:bodyPr vert="horz" wrap="square" lIns="91440" tIns="45720" rIns="91440" bIns="45720" rtlCol="0" anchor="ctr"/>
          <a:lstStyle/>
          <a:p>
            <a:pPr algn="l">
              <a:lnSpc>
                <a:spcPct val="150000"/>
              </a:lnSpc>
            </a:pPr>
            <a:endParaRPr kumimoji="1" lang="en-US" altLang="zh-CN"/>
          </a:p>
          <a:p>
            <a:pPr algn="l">
              <a:lnSpc>
                <a:spcPct val="150000"/>
              </a:lnSpc>
            </a:pPr>
            <a:endParaRPr kumimoji="1" lang="en-US" altLang="zh-CN"/>
          </a:p>
          <a:p>
            <a:pPr algn="ctr">
              <a:lnSpc>
                <a:spcPct val="110000"/>
              </a:lnSpc>
            </a:pPr>
            <a:endParaRPr kumimoji="1" lang="zh-CN" altLang="en-US"/>
          </a:p>
        </p:txBody>
      </p:sp>
      <p:sp>
        <p:nvSpPr>
          <p:cNvPr id="5" name="标题 1"/>
          <p:cNvSpPr txBox="1"/>
          <p:nvPr/>
        </p:nvSpPr>
        <p:spPr>
          <a:xfrm>
            <a:off x="2711396" y="2133104"/>
            <a:ext cx="7560000" cy="1152000"/>
          </a:xfrm>
          <a:prstGeom prst="rect">
            <a:avLst/>
          </a:prstGeom>
          <a:noFill/>
          <a:ln>
            <a:noFill/>
          </a:ln>
        </p:spPr>
        <p:txBody>
          <a:bodyPr vert="horz" wrap="square" lIns="0" tIns="0" rIns="0" bIns="0" rtlCol="0" anchor="t"/>
          <a:lstStyle/>
          <a:p>
            <a:pPr algn="l">
              <a:lnSpc>
                <a:spcPct val="150000"/>
              </a:lnSpc>
            </a:pPr>
            <a:r>
              <a:rPr kumimoji="1" lang="en-US" altLang="zh-CN"/>
              <a:t>No one has built a cross-platform crawler system yet, and all open source crawlers are single-platform crawlers. Poor data integration between platforms.</a:t>
            </a:r>
            <a:endParaRPr kumimoji="1" lang="zh-CN" altLang="en-US"/>
          </a:p>
          <a:p>
            <a:pPr algn="l">
              <a:lnSpc>
                <a:spcPct val="150000"/>
              </a:lnSpc>
            </a:pPr>
            <a:r>
              <a:rPr kumimoji="1" lang="en-US" altLang="zh-CN">
                <a:sym typeface="+mn-ea"/>
              </a:rPr>
              <a:t>There are relatively few studies on sentiment analysis of short online texts, and the development has long been stuck in the large field of text </a:t>
            </a:r>
            <a:endParaRPr kumimoji="1" lang="en-US" altLang="zh-CN">
              <a:sym typeface="+mn-ea"/>
            </a:endParaRPr>
          </a:p>
          <a:p>
            <a:pPr algn="l">
              <a:lnSpc>
                <a:spcPct val="150000"/>
              </a:lnSpc>
            </a:pPr>
            <a:r>
              <a:rPr kumimoji="1" lang="en-US" altLang="zh-CN">
                <a:sym typeface="+mn-ea"/>
              </a:rPr>
              <a:t>classification.</a:t>
            </a:r>
            <a:endParaRPr kumimoji="1" lang="en-US" altLang="zh-CN">
              <a:sym typeface="+mn-ea"/>
            </a:endParaRPr>
          </a:p>
          <a:p>
            <a:pPr algn="l">
              <a:lnSpc>
                <a:spcPct val="150000"/>
              </a:lnSpc>
            </a:pPr>
            <a:r>
              <a:rPr kumimoji="1" lang="en-US" altLang="zh-CN">
                <a:sym typeface="+mn-ea"/>
              </a:rPr>
              <a:t>Existing algorithm research is limited to specific social media types and lacks cross-platform analysis.</a:t>
            </a:r>
            <a:endParaRPr kumimoji="1" lang="zh-CN" altLang="en-US"/>
          </a:p>
          <a:p>
            <a:pPr algn="l">
              <a:lnSpc>
                <a:spcPct val="150000"/>
              </a:lnSpc>
            </a:pPr>
            <a:endParaRPr kumimoji="1" lang="en-US" altLang="zh-CN"/>
          </a:p>
          <a:p>
            <a:pPr algn="l">
              <a:lnSpc>
                <a:spcPct val="150000"/>
              </a:lnSpc>
            </a:pPr>
            <a:endParaRPr kumimoji="1" lang="zh-CN" altLang="en-US"/>
          </a:p>
        </p:txBody>
      </p:sp>
      <p:sp>
        <p:nvSpPr>
          <p:cNvPr id="6" name="标题 1"/>
          <p:cNvSpPr txBox="1"/>
          <p:nvPr/>
        </p:nvSpPr>
        <p:spPr>
          <a:xfrm>
            <a:off x="2279683" y="2348769"/>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2"/>
          </a:solidFill>
          <a:ln cap="sq">
            <a:noFill/>
          </a:ln>
        </p:spPr>
        <p:txBody>
          <a:bodyPr vert="horz" wrap="square" lIns="91440" tIns="45720" rIns="91440" bIns="45720" rtlCol="0" anchor="t"/>
          <a:lstStyle/>
          <a:p>
            <a:pPr algn="l">
              <a:lnSpc>
                <a:spcPct val="100000"/>
              </a:lnSpc>
            </a:pPr>
            <a:endParaRPr kumimoji="1" lang="zh-CN" altLang="en-US"/>
          </a:p>
        </p:txBody>
      </p:sp>
      <p:sp>
        <p:nvSpPr>
          <p:cNvPr id="7" name="标题 1"/>
          <p:cNvSpPr txBox="1"/>
          <p:nvPr/>
        </p:nvSpPr>
        <p:spPr>
          <a:xfrm>
            <a:off x="2351351" y="4508834"/>
            <a:ext cx="7560000" cy="1152000"/>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8" name="标题 1"/>
          <p:cNvSpPr txBox="1"/>
          <p:nvPr/>
        </p:nvSpPr>
        <p:spPr>
          <a:xfrm>
            <a:off x="2279683" y="4760354"/>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2"/>
          </a:solidFill>
          <a:ln cap="sq">
            <a:noFill/>
          </a:ln>
        </p:spPr>
        <p:txBody>
          <a:bodyPr vert="horz" wrap="square" lIns="91440" tIns="45720" rIns="91440" bIns="45720" rtlCol="0" anchor="t"/>
          <a:lstStyle/>
          <a:p>
            <a:pPr algn="l">
              <a:lnSpc>
                <a:spcPct val="100000"/>
              </a:lnSpc>
            </a:pPr>
            <a:endParaRPr kumimoji="1" lang="zh-CN" altLang="en-US"/>
          </a:p>
        </p:txBody>
      </p:sp>
      <p:sp>
        <p:nvSpPr>
          <p:cNvPr id="9" name="标题 1"/>
          <p:cNvSpPr txBox="1"/>
          <p:nvPr/>
        </p:nvSpPr>
        <p:spPr>
          <a:xfrm>
            <a:off x="1566457" y="1512278"/>
            <a:ext cx="5400000" cy="504000"/>
          </a:xfrm>
          <a:prstGeom prst="roundRect">
            <a:avLst>
              <a:gd name="adj" fmla="val 50000"/>
            </a:avLst>
          </a:prstGeom>
          <a:solidFill>
            <a:schemeClr val="accent2"/>
          </a:solidFill>
          <a:ln w="12700" cap="sq">
            <a:noFill/>
            <a:miter/>
          </a:ln>
          <a:effectLst/>
        </p:spPr>
        <p:txBody>
          <a:bodyPr vert="horz" wrap="square" lIns="251999" tIns="324000" rIns="180000" bIns="216000" rtlCol="0" anchor="b"/>
          <a:lstStyle/>
          <a:p>
            <a:pPr algn="ctr">
              <a:lnSpc>
                <a:spcPct val="100000"/>
              </a:lnSpc>
            </a:pPr>
            <a:endParaRPr kumimoji="1" lang="zh-CN" altLang="en-US"/>
          </a:p>
        </p:txBody>
      </p:sp>
      <p:sp>
        <p:nvSpPr>
          <p:cNvPr id="10" name="标题 1"/>
          <p:cNvSpPr txBox="1"/>
          <p:nvPr/>
        </p:nvSpPr>
        <p:spPr>
          <a:xfrm>
            <a:off x="1812642" y="1610390"/>
            <a:ext cx="4919084" cy="307777"/>
          </a:xfrm>
          <a:prstGeom prst="rect">
            <a:avLst/>
          </a:prstGeom>
          <a:noFill/>
          <a:ln>
            <a:noFill/>
          </a:ln>
        </p:spPr>
        <p:txBody>
          <a:bodyPr vert="horz" wrap="square" lIns="0" tIns="0" rIns="0" bIns="0" rtlCol="0" anchor="ctr"/>
          <a:lstStyle/>
          <a:p>
            <a:pPr algn="l">
              <a:lnSpc>
                <a:spcPct val="120000"/>
              </a:lnSpc>
            </a:pPr>
            <a:endParaRPr kumimoji="1" lang="zh-CN" altLang="en-US"/>
          </a:p>
        </p:txBody>
      </p:sp>
      <p:sp>
        <p:nvSpPr>
          <p:cNvPr id="11"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Problem Statement</a:t>
            </a:r>
            <a:endParaRPr kumimoji="1" lang="zh-CN" altLang="en-US"/>
          </a:p>
        </p:txBody>
      </p:sp>
      <p:sp>
        <p:nvSpPr>
          <p:cNvPr id="12"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279683" y="3573049"/>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2"/>
          </a:solidFill>
          <a:ln cap="sq">
            <a:noFill/>
          </a:ln>
        </p:spPr>
        <p:txBody>
          <a:bodyPr vert="horz" wrap="square" lIns="91440" tIns="45720" rIns="91440" bIns="45720" rtlCol="0" anchor="t"/>
          <a:p>
            <a:pPr algn="l">
              <a:lnSpc>
                <a:spcPct val="10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79425" y="935355"/>
            <a:ext cx="11093450" cy="2652395"/>
          </a:xfrm>
          <a:prstGeom prst="rect">
            <a:avLst/>
          </a:prstGeom>
          <a:solidFill>
            <a:schemeClr val="bg1">
              <a:lumMod val="95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D:/Users/Pictures/nezha.jpgnezha"/>
          <p:cNvPicPr>
            <a:picLocks noChangeAspect="1"/>
          </p:cNvPicPr>
          <p:nvPr/>
        </p:nvPicPr>
        <p:blipFill>
          <a:blip r:embed="rId1">
            <a:alphaModFix amt="100000"/>
          </a:blip>
          <a:srcRect t="5062" b="5062"/>
          <a:stretch>
            <a:fillRect/>
          </a:stretch>
        </p:blipFill>
        <p:spPr>
          <a:xfrm>
            <a:off x="6172712" y="980265"/>
            <a:ext cx="5400000" cy="2160000"/>
          </a:xfrm>
          <a:prstGeom prst="rect">
            <a:avLst/>
          </a:prstGeom>
          <a:noFill/>
          <a:ln>
            <a:noFill/>
          </a:ln>
        </p:spPr>
      </p:pic>
      <p:sp>
        <p:nvSpPr>
          <p:cNvPr id="5" name="标题 1"/>
          <p:cNvSpPr txBox="1"/>
          <p:nvPr/>
        </p:nvSpPr>
        <p:spPr>
          <a:xfrm>
            <a:off x="1137301" y="4627102"/>
            <a:ext cx="2880000" cy="1342073"/>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Collect and analyze data from multiple social media platforms.</a:t>
            </a:r>
            <a:endParaRPr kumimoji="1" lang="zh-CN" altLang="en-US"/>
          </a:p>
        </p:txBody>
      </p:sp>
      <p:sp>
        <p:nvSpPr>
          <p:cNvPr id="6" name="标题 1"/>
          <p:cNvSpPr txBox="1"/>
          <p:nvPr/>
        </p:nvSpPr>
        <p:spPr>
          <a:xfrm>
            <a:off x="4649650" y="4627101"/>
            <a:ext cx="2880000" cy="1342073"/>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Study the effectiveness of different sentiment analysis models.</a:t>
            </a:r>
            <a:endParaRPr kumimoji="1" lang="zh-CN" altLang="en-US"/>
          </a:p>
        </p:txBody>
      </p:sp>
      <p:sp>
        <p:nvSpPr>
          <p:cNvPr id="7" name="标题 1"/>
          <p:cNvSpPr txBox="1"/>
          <p:nvPr/>
        </p:nvSpPr>
        <p:spPr>
          <a:xfrm>
            <a:off x="8161999" y="4627101"/>
            <a:ext cx="2880000" cy="1342073"/>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Build a deep learning model for efficient data analysis.</a:t>
            </a:r>
            <a:endParaRPr kumimoji="1" lang="zh-CN" altLang="en-US"/>
          </a:p>
        </p:txBody>
      </p:sp>
      <p:sp>
        <p:nvSpPr>
          <p:cNvPr id="8" name="标题 1"/>
          <p:cNvSpPr txBox="1"/>
          <p:nvPr/>
        </p:nvSpPr>
        <p:spPr>
          <a:xfrm>
            <a:off x="2217301" y="3681163"/>
            <a:ext cx="720000" cy="720000"/>
          </a:xfrm>
          <a:custGeom>
            <a:avLst/>
            <a:gdLst>
              <a:gd name="connsiteX0" fmla="*/ 413697 w 827392"/>
              <a:gd name="connsiteY0" fmla="*/ 0 h 827392"/>
              <a:gd name="connsiteX1" fmla="*/ 0 w 827392"/>
              <a:gd name="connsiteY1" fmla="*/ 413696 h 827392"/>
              <a:gd name="connsiteX2" fmla="*/ 413697 w 827392"/>
              <a:gd name="connsiteY2" fmla="*/ 827393 h 827392"/>
              <a:gd name="connsiteX3" fmla="*/ 827393 w 827392"/>
              <a:gd name="connsiteY3" fmla="*/ 413696 h 827392"/>
              <a:gd name="connsiteX4" fmla="*/ 413697 w 827392"/>
              <a:gd name="connsiteY4" fmla="*/ 0 h 827392"/>
            </a:gdLst>
            <a:ahLst/>
            <a:cxnLst/>
            <a:rect l="l" t="t" r="r" b="b"/>
            <a:pathLst>
              <a:path w="827392" h="827392">
                <a:moveTo>
                  <a:pt x="413697" y="0"/>
                </a:moveTo>
                <a:cubicBezTo>
                  <a:pt x="185196" y="0"/>
                  <a:pt x="0" y="185217"/>
                  <a:pt x="0" y="413696"/>
                </a:cubicBezTo>
                <a:cubicBezTo>
                  <a:pt x="0" y="642176"/>
                  <a:pt x="185196" y="827393"/>
                  <a:pt x="413697" y="827393"/>
                </a:cubicBezTo>
                <a:cubicBezTo>
                  <a:pt x="642197" y="827393"/>
                  <a:pt x="827393" y="642176"/>
                  <a:pt x="827393" y="413696"/>
                </a:cubicBezTo>
                <a:cubicBezTo>
                  <a:pt x="827393" y="185217"/>
                  <a:pt x="642197" y="0"/>
                  <a:pt x="413697" y="0"/>
                </a:cubicBezTo>
                <a:close/>
              </a:path>
            </a:pathLst>
          </a:custGeom>
          <a:gradFill>
            <a:gsLst>
              <a:gs pos="0">
                <a:schemeClr val="accent1">
                  <a:lumMod val="60000"/>
                  <a:lumOff val="40000"/>
                </a:schemeClr>
              </a:gs>
              <a:gs pos="100000">
                <a:schemeClr val="accent1"/>
              </a:gs>
            </a:gsLst>
            <a:path path="circle">
              <a:fillToRect r="100000" b="100000"/>
            </a:path>
            <a:tileRect l="-100000" t="-100000"/>
          </a:gradFill>
          <a:ln w="52255" cap="flat">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426294" y="3890134"/>
            <a:ext cx="302014" cy="302058"/>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729650" y="3681163"/>
            <a:ext cx="720000" cy="720000"/>
          </a:xfrm>
          <a:custGeom>
            <a:avLst/>
            <a:gdLst>
              <a:gd name="connsiteX0" fmla="*/ 413697 w 827392"/>
              <a:gd name="connsiteY0" fmla="*/ 0 h 827392"/>
              <a:gd name="connsiteX1" fmla="*/ 0 w 827392"/>
              <a:gd name="connsiteY1" fmla="*/ 413696 h 827392"/>
              <a:gd name="connsiteX2" fmla="*/ 413697 w 827392"/>
              <a:gd name="connsiteY2" fmla="*/ 827393 h 827392"/>
              <a:gd name="connsiteX3" fmla="*/ 827393 w 827392"/>
              <a:gd name="connsiteY3" fmla="*/ 413696 h 827392"/>
              <a:gd name="connsiteX4" fmla="*/ 413697 w 827392"/>
              <a:gd name="connsiteY4" fmla="*/ 0 h 827392"/>
            </a:gdLst>
            <a:ahLst/>
            <a:cxnLst/>
            <a:rect l="l" t="t" r="r" b="b"/>
            <a:pathLst>
              <a:path w="827392" h="827392">
                <a:moveTo>
                  <a:pt x="413697" y="0"/>
                </a:moveTo>
                <a:cubicBezTo>
                  <a:pt x="185196" y="0"/>
                  <a:pt x="0" y="185217"/>
                  <a:pt x="0" y="413696"/>
                </a:cubicBezTo>
                <a:cubicBezTo>
                  <a:pt x="0" y="642176"/>
                  <a:pt x="185196" y="827393"/>
                  <a:pt x="413697" y="827393"/>
                </a:cubicBezTo>
                <a:cubicBezTo>
                  <a:pt x="642197" y="827393"/>
                  <a:pt x="827393" y="642176"/>
                  <a:pt x="827393" y="413696"/>
                </a:cubicBezTo>
                <a:cubicBezTo>
                  <a:pt x="827393" y="185217"/>
                  <a:pt x="642197" y="0"/>
                  <a:pt x="413697" y="0"/>
                </a:cubicBezTo>
                <a:close/>
              </a:path>
            </a:pathLst>
          </a:custGeom>
          <a:gradFill>
            <a:gsLst>
              <a:gs pos="0">
                <a:schemeClr val="accent1">
                  <a:lumMod val="60000"/>
                  <a:lumOff val="40000"/>
                </a:schemeClr>
              </a:gs>
              <a:gs pos="100000">
                <a:schemeClr val="accent1"/>
              </a:gs>
            </a:gsLst>
            <a:path path="circle">
              <a:fillToRect r="100000" b="100000"/>
            </a:path>
            <a:tileRect l="-100000" t="-100000"/>
          </a:gradFill>
          <a:ln w="52255" cap="flat">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938621" y="3895007"/>
            <a:ext cx="302058" cy="292313"/>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9241999" y="3681163"/>
            <a:ext cx="720000" cy="720000"/>
          </a:xfrm>
          <a:custGeom>
            <a:avLst/>
            <a:gdLst>
              <a:gd name="connsiteX0" fmla="*/ 413697 w 827392"/>
              <a:gd name="connsiteY0" fmla="*/ 0 h 827392"/>
              <a:gd name="connsiteX1" fmla="*/ 0 w 827392"/>
              <a:gd name="connsiteY1" fmla="*/ 413696 h 827392"/>
              <a:gd name="connsiteX2" fmla="*/ 413697 w 827392"/>
              <a:gd name="connsiteY2" fmla="*/ 827393 h 827392"/>
              <a:gd name="connsiteX3" fmla="*/ 827393 w 827392"/>
              <a:gd name="connsiteY3" fmla="*/ 413696 h 827392"/>
              <a:gd name="connsiteX4" fmla="*/ 413697 w 827392"/>
              <a:gd name="connsiteY4" fmla="*/ 0 h 827392"/>
            </a:gdLst>
            <a:ahLst/>
            <a:cxnLst/>
            <a:rect l="l" t="t" r="r" b="b"/>
            <a:pathLst>
              <a:path w="827392" h="827392">
                <a:moveTo>
                  <a:pt x="413697" y="0"/>
                </a:moveTo>
                <a:cubicBezTo>
                  <a:pt x="185196" y="0"/>
                  <a:pt x="0" y="185217"/>
                  <a:pt x="0" y="413696"/>
                </a:cubicBezTo>
                <a:cubicBezTo>
                  <a:pt x="0" y="642176"/>
                  <a:pt x="185196" y="827393"/>
                  <a:pt x="413697" y="827393"/>
                </a:cubicBezTo>
                <a:cubicBezTo>
                  <a:pt x="642197" y="827393"/>
                  <a:pt x="827393" y="642176"/>
                  <a:pt x="827393" y="413696"/>
                </a:cubicBezTo>
                <a:cubicBezTo>
                  <a:pt x="827393" y="185217"/>
                  <a:pt x="642197" y="0"/>
                  <a:pt x="413697" y="0"/>
                </a:cubicBezTo>
                <a:close/>
              </a:path>
            </a:pathLst>
          </a:custGeom>
          <a:gradFill>
            <a:gsLst>
              <a:gs pos="0">
                <a:schemeClr val="accent1">
                  <a:lumMod val="60000"/>
                  <a:lumOff val="40000"/>
                </a:schemeClr>
              </a:gs>
              <a:gs pos="100000">
                <a:schemeClr val="accent1"/>
              </a:gs>
            </a:gsLst>
            <a:path path="circle">
              <a:fillToRect r="100000" b="100000"/>
            </a:path>
            <a:tileRect l="-100000" t="-100000"/>
          </a:gradFill>
          <a:ln w="52255" cap="flat">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456756" y="3890134"/>
            <a:ext cx="290487" cy="302059"/>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047868" y="1655225"/>
            <a:ext cx="4680000" cy="1440000"/>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5"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Research Objectives</a:t>
            </a:r>
            <a:endParaRPr kumimoji="1" lang="zh-CN" altLang="en-US"/>
          </a:p>
        </p:txBody>
      </p:sp>
      <p:sp>
        <p:nvSpPr>
          <p:cNvPr id="16"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p:nvPr/>
        </p:nvPicPr>
        <p:blipFill>
          <a:blip r:embed="rId2"/>
          <a:stretch>
            <a:fillRect/>
          </a:stretch>
        </p:blipFill>
        <p:spPr>
          <a:xfrm>
            <a:off x="839470" y="1412875"/>
            <a:ext cx="5464175" cy="21609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2625">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Literature Review</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descr="D:/Users/Pictures/Literature Review.jpgLiterature Review"/>
          <p:cNvPicPr>
            <a:picLocks noChangeAspect="1"/>
          </p:cNvPicPr>
          <p:nvPr/>
        </p:nvPicPr>
        <p:blipFill>
          <a:blip r:embed="rId3">
            <a:alphaModFix amt="100000"/>
          </a:blip>
          <a:srcRect t="11796" b="11796"/>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9808013" y="783705"/>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711116" y="1880016"/>
            <a:ext cx="14757785" cy="4355684"/>
          </a:xfrm>
          <a:prstGeom prst="roundRect">
            <a:avLst>
              <a:gd name="adj" fmla="val 50000"/>
            </a:avLst>
          </a:prstGeom>
          <a:solidFill>
            <a:schemeClr val="accent1">
              <a:alpha val="2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2863516" y="1130300"/>
            <a:ext cx="14757785" cy="4981781"/>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660400" y="1623503"/>
            <a:ext cx="5171514" cy="513026"/>
          </a:xfrm>
          <a:prstGeom prst="rect">
            <a:avLst/>
          </a:prstGeom>
          <a:noFill/>
          <a:ln>
            <a:noFill/>
          </a:ln>
        </p:spPr>
        <p:txBody>
          <a:bodyPr vert="horz" wrap="square" lIns="91440" tIns="45720" rIns="91440" bIns="45720" rtlCol="0" anchor="t"/>
          <a:lstStyle/>
          <a:p>
            <a:pPr algn="l">
              <a:lnSpc>
                <a:spcPct val="150000"/>
              </a:lnSpc>
            </a:pPr>
            <a:endParaRPr kumimoji="1" lang="zh-CN" altLang="en-US"/>
          </a:p>
        </p:txBody>
      </p:sp>
      <p:sp>
        <p:nvSpPr>
          <p:cNvPr id="6" name="标题 1"/>
          <p:cNvSpPr txBox="1"/>
          <p:nvPr/>
        </p:nvSpPr>
        <p:spPr>
          <a:xfrm>
            <a:off x="660400" y="2136528"/>
            <a:ext cx="5171514" cy="3717971"/>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chemeClr val="bg1">
                    <a:alpha val="100000"/>
                  </a:schemeClr>
                </a:solidFill>
                <a:latin typeface="Source Han Sans" panose="020B0500000000000000" charset="-122"/>
                <a:ea typeface="Source Han Sans" panose="020B0500000000000000" charset="-122"/>
                <a:cs typeface="Source Han Sans" panose="020B0500000000000000" charset="-122"/>
              </a:rPr>
              <a:t>User- generated content and platform algorithms shape public opinion.</a:t>
            </a:r>
            <a:endParaRPr kumimoji="1" lang="en-US" altLang="zh-CN" sz="1400">
              <a:ln w="12700">
                <a:noFill/>
              </a:ln>
              <a:solidFill>
                <a:schemeClr val="bg1">
                  <a:alpha val="100000"/>
                </a:scheme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endParaRPr kumimoji="1" lang="zh-CN" altLang="en-US">
              <a:solidFill>
                <a:schemeClr val="bg1"/>
              </a:solidFill>
            </a:endParaRPr>
          </a:p>
          <a:p>
            <a:pPr algn="l">
              <a:lnSpc>
                <a:spcPct val="150000"/>
              </a:lnSpc>
            </a:pPr>
            <a:r>
              <a:rPr kumimoji="1" lang="en-US" altLang="zh-CN">
                <a:solidFill>
                  <a:schemeClr val="bg1"/>
                </a:solidFill>
              </a:rPr>
              <a:t>So we should collect data, </a:t>
            </a:r>
            <a:endParaRPr kumimoji="1" lang="en-US" altLang="zh-CN">
              <a:solidFill>
                <a:schemeClr val="bg1"/>
              </a:solidFill>
            </a:endParaRPr>
          </a:p>
          <a:p>
            <a:pPr algn="l">
              <a:lnSpc>
                <a:spcPct val="150000"/>
              </a:lnSpc>
            </a:pPr>
            <a:endParaRPr kumimoji="1" lang="en-US" altLang="zh-CN">
              <a:solidFill>
                <a:schemeClr val="bg1"/>
              </a:solidFill>
            </a:endParaRPr>
          </a:p>
          <a:p>
            <a:pPr algn="l">
              <a:lnSpc>
                <a:spcPct val="150000"/>
              </a:lnSpc>
            </a:pPr>
            <a:r>
              <a:rPr kumimoji="1" lang="en-US" altLang="zh-CN">
                <a:solidFill>
                  <a:schemeClr val="bg1"/>
                </a:solidFill>
              </a:rPr>
              <a:t>Then observe public opinion from a more scientific perspective.</a:t>
            </a:r>
            <a:endParaRPr kumimoji="1" lang="zh-CN" altLang="en-US">
              <a:solidFill>
                <a:schemeClr val="bg1"/>
              </a:solidFill>
            </a:endParaRPr>
          </a:p>
        </p:txBody>
      </p:sp>
      <p:pic>
        <p:nvPicPr>
          <p:cNvPr id="7" name="图片 6" descr="D:/Users/Pictures/public opinion.jpgpublic opinion"/>
          <p:cNvPicPr>
            <a:picLocks noChangeAspect="1"/>
          </p:cNvPicPr>
          <p:nvPr/>
        </p:nvPicPr>
        <p:blipFill>
          <a:blip r:embed="rId1">
            <a:alphaModFix amt="100000"/>
          </a:blip>
          <a:srcRect t="6278" b="6278"/>
          <a:stretch>
            <a:fillRect/>
          </a:stretch>
        </p:blipFill>
        <p:spPr>
          <a:xfrm>
            <a:off x="6126139" y="1803137"/>
            <a:ext cx="4594551" cy="3691890"/>
          </a:xfrm>
          <a:custGeom>
            <a:avLst/>
            <a:gdLst/>
            <a:ahLst/>
            <a:cxnLst/>
            <a:rect l="l" t="t" r="r" b="b"/>
            <a:pathLst>
              <a:path w="4597400" h="3695700">
                <a:moveTo>
                  <a:pt x="0" y="172522"/>
                </a:moveTo>
                <a:cubicBezTo>
                  <a:pt x="0" y="77241"/>
                  <a:pt x="77241" y="0"/>
                  <a:pt x="172522" y="0"/>
                </a:cubicBezTo>
                <a:lnTo>
                  <a:pt x="4422029" y="0"/>
                </a:lnTo>
                <a:cubicBezTo>
                  <a:pt x="4517310" y="0"/>
                  <a:pt x="4594551" y="77241"/>
                  <a:pt x="4594551" y="172522"/>
                </a:cubicBezTo>
                <a:lnTo>
                  <a:pt x="4594551" y="3519368"/>
                </a:lnTo>
                <a:cubicBezTo>
                  <a:pt x="4594551" y="3614649"/>
                  <a:pt x="4517310" y="3691890"/>
                  <a:pt x="4422029" y="3691890"/>
                </a:cubicBezTo>
                <a:lnTo>
                  <a:pt x="172522" y="3691890"/>
                </a:lnTo>
                <a:cubicBezTo>
                  <a:pt x="77241" y="3691890"/>
                  <a:pt x="0" y="3614649"/>
                  <a:pt x="0" y="3519368"/>
                </a:cubicBezTo>
                <a:close/>
              </a:path>
            </a:pathLst>
          </a:custGeom>
          <a:noFill/>
          <a:ln>
            <a:noFill/>
          </a:ln>
        </p:spPr>
      </p:pic>
      <p:sp>
        <p:nvSpPr>
          <p:cNvPr id="8"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Public Opinion Communication Mechanism</a:t>
            </a:r>
            <a:endParaRPr kumimoji="1" lang="zh-CN" altLang="en-US"/>
          </a:p>
        </p:txBody>
      </p:sp>
      <p:sp>
        <p:nvSpPr>
          <p:cNvPr id="9"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20217" y="2064497"/>
            <a:ext cx="3152274" cy="3152274"/>
          </a:xfrm>
          <a:prstGeom prst="ellipse">
            <a:avLst/>
          </a:prstGeom>
          <a:noFill/>
          <a:ln w="44450" cap="sq">
            <a:gradFill>
              <a:gsLst>
                <a:gs pos="14000">
                  <a:schemeClr val="accent1">
                    <a:alpha val="0"/>
                  </a:schemeClr>
                </a:gs>
                <a:gs pos="100000">
                  <a:schemeClr val="accent1"/>
                </a:gs>
              </a:gsLst>
              <a:path path="circle">
                <a:fillToRect t="100000" r="100000"/>
              </a:path>
              <a:tileRect l="-100000" b="-100000"/>
            </a:grad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5032161">
            <a:off x="372249" y="1458041"/>
            <a:ext cx="4305864" cy="4305864"/>
          </a:xfrm>
          <a:prstGeom prst="arc">
            <a:avLst>
              <a:gd name="adj1" fmla="val 8512224"/>
              <a:gd name="adj2" fmla="val 14940849"/>
            </a:avLst>
          </a:prstGeom>
          <a:noFill/>
          <a:ln w="301625" cap="rnd">
            <a:gradFill>
              <a:gsLst>
                <a:gs pos="24000">
                  <a:schemeClr val="accent1">
                    <a:alpha val="20000"/>
                  </a:schemeClr>
                </a:gs>
                <a:gs pos="78000">
                  <a:schemeClr val="accent1">
                    <a:alpha val="0"/>
                  </a:schemeClr>
                </a:gs>
              </a:gsLst>
              <a:lin ang="16200000" scaled="0"/>
            </a:grad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8156200">
            <a:off x="406951" y="1660769"/>
            <a:ext cx="4305864" cy="4305864"/>
          </a:xfrm>
          <a:prstGeom prst="arc">
            <a:avLst>
              <a:gd name="adj1" fmla="val 15904742"/>
              <a:gd name="adj2" fmla="val 21271762"/>
            </a:avLst>
          </a:prstGeom>
          <a:noFill/>
          <a:ln w="301625" cap="rnd">
            <a:gradFill>
              <a:gsLst>
                <a:gs pos="11000">
                  <a:schemeClr val="accent2">
                    <a:alpha val="0"/>
                  </a:schemeClr>
                </a:gs>
                <a:gs pos="100000">
                  <a:schemeClr val="accent2">
                    <a:alpha val="20000"/>
                  </a:schemeClr>
                </a:gs>
              </a:gsLst>
              <a:lin ang="10800000" scaled="0"/>
            </a:grad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4792816" y="2011207"/>
            <a:ext cx="6727659" cy="703460"/>
          </a:xfrm>
          <a:prstGeom prst="rect">
            <a:avLst/>
          </a:prstGeom>
          <a:noFill/>
          <a:ln>
            <a:noFill/>
          </a:ln>
        </p:spPr>
        <p:txBody>
          <a:bodyPr vert="horz" wrap="square" lIns="0" tIns="0" rIns="0" bIns="0" rtlCol="0" anchor="b"/>
          <a:lstStyle/>
          <a:p>
            <a:pPr algn="l">
              <a:lnSpc>
                <a:spcPct val="150000"/>
              </a:lnSpc>
            </a:pPr>
            <a:endParaRPr kumimoji="1" lang="zh-CN" altLang="en-US"/>
          </a:p>
        </p:txBody>
      </p:sp>
      <p:sp>
        <p:nvSpPr>
          <p:cNvPr id="7" name="标题 1"/>
          <p:cNvSpPr txBox="1"/>
          <p:nvPr/>
        </p:nvSpPr>
        <p:spPr>
          <a:xfrm>
            <a:off x="4792816" y="2714666"/>
            <a:ext cx="6727659" cy="309169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Challenges in processing short texts and advancements in sentiment analysis models.</a:t>
            </a:r>
            <a:endParaRPr kumimoji="1" lang="zh-CN" altLang="en-US"/>
          </a:p>
        </p:txBody>
      </p:sp>
      <p:grpSp>
        <p:nvGrpSpPr>
          <p:cNvPr id="8" name="组合 7"/>
          <p:cNvGrpSpPr/>
          <p:nvPr/>
        </p:nvGrpSpPr>
        <p:grpSpPr>
          <a:xfrm>
            <a:off x="1276483" y="2420763"/>
            <a:ext cx="2439742" cy="2439742"/>
            <a:chOff x="1276483" y="2420763"/>
            <a:chExt cx="2439742" cy="2439742"/>
          </a:xfrm>
        </p:grpSpPr>
        <p:sp>
          <p:nvSpPr>
            <p:cNvPr id="9" name="标题 1"/>
            <p:cNvSpPr txBox="1"/>
            <p:nvPr/>
          </p:nvSpPr>
          <p:spPr>
            <a:xfrm>
              <a:off x="1276483" y="2420763"/>
              <a:ext cx="2439742" cy="2439742"/>
            </a:xfrm>
            <a:prstGeom prst="ellipse">
              <a:avLst/>
            </a:prstGeom>
            <a:solidFill>
              <a:schemeClr val="accent1">
                <a:lumMod val="20000"/>
                <a:lumOff val="80000"/>
              </a:schemeClr>
            </a:solidFill>
            <a:ln w="12700" cap="sq">
              <a:noFill/>
              <a:miter/>
            </a:ln>
            <a:effectLst/>
          </p:spPr>
          <p:txBody>
            <a:bodyPr vert="horz" wrap="square" lIns="96926" tIns="48463" rIns="96926" bIns="48463" rtlCol="0" anchor="ctr"/>
            <a:lstStyle/>
            <a:p>
              <a:pPr algn="ctr">
                <a:lnSpc>
                  <a:spcPct val="100000"/>
                </a:lnSpc>
              </a:pPr>
              <a:endParaRPr kumimoji="1" lang="zh-CN" altLang="en-US"/>
            </a:p>
          </p:txBody>
        </p:sp>
        <p:pic>
          <p:nvPicPr>
            <p:cNvPr id="10" name="图片 9"/>
            <p:cNvPicPr>
              <a:picLocks noChangeAspect="1"/>
            </p:cNvPicPr>
            <p:nvPr/>
          </p:nvPicPr>
          <p:blipFill>
            <a:blip r:embed="rId1">
              <a:alphaModFix amt="100000"/>
            </a:blip>
            <a:srcRect l="34154" t="7352" r="18363" b="7818"/>
            <a:stretch>
              <a:fillRect/>
            </a:stretch>
          </p:blipFill>
          <p:spPr>
            <a:xfrm>
              <a:off x="1447674" y="2591954"/>
              <a:ext cx="2097359" cy="2097359"/>
            </a:xfrm>
            <a:custGeom>
              <a:avLst/>
              <a:gdLst/>
              <a:ahLst/>
              <a:cxnLst/>
              <a:rect l="l" t="t" r="r" b="b"/>
              <a:pathLst>
                <a:path w="2095500" h="2095500">
                  <a:moveTo>
                    <a:pt x="1048680" y="0"/>
                  </a:moveTo>
                  <a:cubicBezTo>
                    <a:pt x="1627849" y="0"/>
                    <a:pt x="2097359" y="469510"/>
                    <a:pt x="2097359" y="1048680"/>
                  </a:cubicBezTo>
                  <a:cubicBezTo>
                    <a:pt x="2097359" y="1627849"/>
                    <a:pt x="1627849" y="2097359"/>
                    <a:pt x="1048680" y="2097359"/>
                  </a:cubicBezTo>
                  <a:cubicBezTo>
                    <a:pt x="469510" y="2097359"/>
                    <a:pt x="0" y="1627849"/>
                    <a:pt x="0" y="1048680"/>
                  </a:cubicBezTo>
                  <a:cubicBezTo>
                    <a:pt x="0" y="469510"/>
                    <a:pt x="469510" y="0"/>
                    <a:pt x="1048680" y="0"/>
                  </a:cubicBezTo>
                  <a:close/>
                </a:path>
              </a:pathLst>
            </a:custGeom>
            <a:noFill/>
            <a:ln>
              <a:noFill/>
            </a:ln>
          </p:spPr>
        </p:pic>
      </p:grpSp>
      <p:sp>
        <p:nvSpPr>
          <p:cNvPr id="11" name="标题 1"/>
          <p:cNvSpPr txBox="1"/>
          <p:nvPr/>
        </p:nvSpPr>
        <p:spPr>
          <a:xfrm>
            <a:off x="3744361" y="3242616"/>
            <a:ext cx="541806" cy="541806"/>
          </a:xfrm>
          <a:prstGeom prst="ellipse">
            <a:avLst/>
          </a:prstGeom>
          <a:solidFill>
            <a:schemeClr val="accent2"/>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3910263" y="3399778"/>
            <a:ext cx="210002" cy="22748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Short Text and Emotion Analysis</a:t>
            </a:r>
            <a:endParaRPr kumimoji="1" lang="zh-CN" altLang="en-US"/>
          </a:p>
        </p:txBody>
      </p:sp>
      <p:sp>
        <p:nvSpPr>
          <p:cNvPr id="14"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ags/tag1.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10.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11.xml><?xml version="1.0" encoding="utf-8"?>
<p:tagLst xmlns:p="http://schemas.openxmlformats.org/presentationml/2006/main">
  <p:tag name="KSO_WM_DIAGRAM_VIRTUALLY_FRAME" val="{&quot;height&quot;:139.3344094488189,&quot;left&quot;:336.8479527559055,&quot;top&quot;:100.42787401574803,&quot;width&quot;:570.1520472440945}"/>
</p:tagLst>
</file>

<file path=ppt/tags/tag12.xml><?xml version="1.0" encoding="utf-8"?>
<p:tagLst xmlns:p="http://schemas.openxmlformats.org/presentationml/2006/main">
  <p:tag name="KSO_WM_DIAGRAM_VIRTUALLY_FRAME" val="{&quot;height&quot;:139.3344094488189,&quot;left&quot;:336.8479527559055,&quot;top&quot;:100.42787401574803,&quot;width&quot;:570.1520472440945}"/>
</p:tagLst>
</file>

<file path=ppt/tags/tag13.xml><?xml version="1.0" encoding="utf-8"?>
<p:tagLst xmlns:p="http://schemas.openxmlformats.org/presentationml/2006/main">
  <p:tag name="KSO_WM_DIAGRAM_VIRTUALLY_FRAME" val="{&quot;height&quot;:139.3344094488189,&quot;left&quot;:336.8479527559055,&quot;top&quot;:100.42787401574803,&quot;width&quot;:570.1520472440945}"/>
</p:tagLst>
</file>

<file path=ppt/tags/tag14.xml><?xml version="1.0" encoding="utf-8"?>
<p:tagLst xmlns:p="http://schemas.openxmlformats.org/presentationml/2006/main">
  <p:tag name="KSO_WM_DIAGRAM_VIRTUALLY_FRAME" val="{&quot;height&quot;:139.3344094488189,&quot;left&quot;:336.8479527559055,&quot;top&quot;:100.42787401574803,&quot;width&quot;:570.1520472440945}"/>
</p:tagLst>
</file>

<file path=ppt/tags/tag2.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3.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4.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5.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6.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7.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8.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9.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4453</Words>
  <Application>WPS 演示</Application>
  <PresentationFormat/>
  <Paragraphs>236</Paragraphs>
  <Slides>28</Slides>
  <Notes>0</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28</vt:i4>
      </vt:variant>
    </vt:vector>
  </HeadingPairs>
  <TitlesOfParts>
    <vt:vector size="47" baseType="lpstr">
      <vt:lpstr>Arial</vt:lpstr>
      <vt:lpstr>宋体</vt:lpstr>
      <vt:lpstr>Wingdings</vt:lpstr>
      <vt:lpstr>OPPOSans H</vt:lpstr>
      <vt:lpstr>OPPOSans R</vt:lpstr>
      <vt:lpstr>Source Han Sans</vt:lpstr>
      <vt:lpstr>Source Han Sans CN Bold</vt:lpstr>
      <vt:lpstr>等线</vt:lpstr>
      <vt:lpstr>微软雅黑</vt:lpstr>
      <vt:lpstr>Arial Unicode MS</vt:lpstr>
      <vt:lpstr>Calibri</vt:lpstr>
      <vt:lpstr>OPPOSans B</vt:lpstr>
      <vt:lpstr>标准粗黑</vt:lpstr>
      <vt:lpstr>Office 主题​​</vt:lpstr>
      <vt:lpstr>2_Office 主题​​</vt:lpstr>
      <vt:lpstr>1_Office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田丰收</cp:lastModifiedBy>
  <cp:revision>25</cp:revision>
  <dcterms:created xsi:type="dcterms:W3CDTF">2025-01-17T06:46:08Z</dcterms:created>
  <dcterms:modified xsi:type="dcterms:W3CDTF">2025-01-17T08:57:49Z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835093D65EB74E88A90520FB133BCE49_12</vt:lpwstr>
  </property>
  <property fmtid="{D5CDD505-2E9C-101B-9397-08002B2CF9AE}" pid="3" name="KSOProductBuildVer">
    <vt:lpwstr>2052-12.1.0.19302</vt:lpwstr>
  </property>
</Properties>
</file>